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84" r:id="rId3"/>
    <p:sldId id="285" r:id="rId4"/>
    <p:sldId id="259" r:id="rId5"/>
    <p:sldId id="272" r:id="rId6"/>
    <p:sldId id="273" r:id="rId7"/>
    <p:sldId id="274" r:id="rId8"/>
    <p:sldId id="275" r:id="rId9"/>
    <p:sldId id="276" r:id="rId10"/>
    <p:sldId id="277" r:id="rId11"/>
    <p:sldId id="278" r:id="rId12"/>
    <p:sldId id="279" r:id="rId13"/>
    <p:sldId id="280" r:id="rId14"/>
    <p:sldId id="286" r:id="rId15"/>
    <p:sldId id="287" r:id="rId16"/>
    <p:sldId id="288" r:id="rId17"/>
    <p:sldId id="281" r:id="rId18"/>
    <p:sldId id="267" r:id="rId19"/>
    <p:sldId id="289" r:id="rId20"/>
    <p:sldId id="257" r:id="rId21"/>
    <p:sldId id="268" r:id="rId22"/>
    <p:sldId id="290" r:id="rId23"/>
    <p:sldId id="266" r:id="rId24"/>
    <p:sldId id="269" r:id="rId25"/>
    <p:sldId id="270" r:id="rId26"/>
    <p:sldId id="261" r:id="rId27"/>
    <p:sldId id="291" r:id="rId28"/>
    <p:sldId id="262" r:id="rId29"/>
    <p:sldId id="263" r:id="rId30"/>
    <p:sldId id="264" r:id="rId31"/>
    <p:sldId id="265" r:id="rId32"/>
    <p:sldId id="292" r:id="rId33"/>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7"/>
    <p:restoredTop sz="93908"/>
  </p:normalViewPr>
  <p:slideViewPr>
    <p:cSldViewPr snapToGrid="0">
      <p:cViewPr varScale="1">
        <p:scale>
          <a:sx n="109" d="100"/>
          <a:sy n="109" d="100"/>
        </p:scale>
        <p:origin x="70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01CB5-6A63-74AF-E10D-F3A92F1F37B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19725120-818F-0CD1-2C85-229C23FA7DD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2D390D1C-6373-E408-0141-0F666D0E91DF}"/>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5" name="Footer Placeholder 4">
            <a:extLst>
              <a:ext uri="{FF2B5EF4-FFF2-40B4-BE49-F238E27FC236}">
                <a16:creationId xmlns:a16="http://schemas.microsoft.com/office/drawing/2014/main" id="{EF20C0D0-5845-0CC9-50B6-D6685F8FE86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16E84E27-8FC9-1176-F2B2-A496479EC5D5}"/>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1871681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7FDF8-280E-F9CC-8372-CD6E3C68839A}"/>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93B5AB4F-2A56-0F28-9A21-15B85D0B8EB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50B9CF0-175B-2117-1B4C-09C7A55F04E7}"/>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5" name="Footer Placeholder 4">
            <a:extLst>
              <a:ext uri="{FF2B5EF4-FFF2-40B4-BE49-F238E27FC236}">
                <a16:creationId xmlns:a16="http://schemas.microsoft.com/office/drawing/2014/main" id="{65C7ED5B-8E07-81F8-39D0-9D38EDACC052}"/>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E9FEEBB-8661-14A4-DCD1-92F3903F3281}"/>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2915850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1C883F-F03A-D702-1789-9B62D7067BF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3866A601-39CF-FF79-39EE-BFAD72A8886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6A51B513-3BDD-44FD-D0F9-1F22AFB665CB}"/>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5" name="Footer Placeholder 4">
            <a:extLst>
              <a:ext uri="{FF2B5EF4-FFF2-40B4-BE49-F238E27FC236}">
                <a16:creationId xmlns:a16="http://schemas.microsoft.com/office/drawing/2014/main" id="{F81BBD5E-44D5-110A-B789-D9FAAACED325}"/>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6EAE2D6A-C031-5EA0-965E-9793D44BFB2A}"/>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22424845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BC837-E92F-804C-4313-9E96F4F35885}"/>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92BE70FF-B4B5-C215-7266-63C1C6E1F60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2598CC08-51B4-A8C4-95B9-6D2DC259D3E2}"/>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5" name="Footer Placeholder 4">
            <a:extLst>
              <a:ext uri="{FF2B5EF4-FFF2-40B4-BE49-F238E27FC236}">
                <a16:creationId xmlns:a16="http://schemas.microsoft.com/office/drawing/2014/main" id="{565EC767-60BB-2E46-142E-782E8FCB4A0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9D788B9B-0E26-986A-1C37-CCF710389C8F}"/>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791555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A7AC0-8679-C44A-671F-6349F5191BD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BC16FB31-6E54-B2D6-E2F6-E526B9344C3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748BAF5-EFB8-4959-6959-990F44CAF17B}"/>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5" name="Footer Placeholder 4">
            <a:extLst>
              <a:ext uri="{FF2B5EF4-FFF2-40B4-BE49-F238E27FC236}">
                <a16:creationId xmlns:a16="http://schemas.microsoft.com/office/drawing/2014/main" id="{BC7789CF-83E7-7088-ED4D-E29E5E6427E8}"/>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13CB528F-85F2-8431-9482-C4D1EB84B6ED}"/>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1802790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DE37F-C5BD-817C-A296-FE6407F619D4}"/>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B3E50741-404C-790C-4F75-2D9D1B8F8F0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98F6CDA1-BEAE-7862-AFAD-C6BBB64DA19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2BD5D13A-167D-F365-3209-A33F803DE3A3}"/>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6" name="Footer Placeholder 5">
            <a:extLst>
              <a:ext uri="{FF2B5EF4-FFF2-40B4-BE49-F238E27FC236}">
                <a16:creationId xmlns:a16="http://schemas.microsoft.com/office/drawing/2014/main" id="{8346A6A8-65A9-4BFA-913B-4FD91BE416A2}"/>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675E86AD-CB3D-B9BF-5ACE-35C117C0107E}"/>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17968390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6B22-828E-1DFE-B889-4ACFC4399D39}"/>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6C3E9B66-0EF6-3360-732A-F6F4B30060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AF2C3B6-A8A3-10AA-94C2-412A08EF0E2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6381A818-E19D-C368-9207-9A8154B143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0810CB2-0CE0-06A9-C076-B6FE213DFBD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147B73EC-BE02-804D-9137-A60A3E5970D1}"/>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8" name="Footer Placeholder 7">
            <a:extLst>
              <a:ext uri="{FF2B5EF4-FFF2-40B4-BE49-F238E27FC236}">
                <a16:creationId xmlns:a16="http://schemas.microsoft.com/office/drawing/2014/main" id="{4D271525-FD2E-B97C-2DD1-103EC32081EA}"/>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B7A8576D-CE4C-9BEE-4237-DF7C6A9C567F}"/>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3680783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87088-CC53-1BA6-822F-121398A02175}"/>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6014AA7C-A447-7AD7-D34E-45C7E168F336}"/>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4" name="Footer Placeholder 3">
            <a:extLst>
              <a:ext uri="{FF2B5EF4-FFF2-40B4-BE49-F238E27FC236}">
                <a16:creationId xmlns:a16="http://schemas.microsoft.com/office/drawing/2014/main" id="{C077A8AE-64F9-846C-5358-B2446B29C8B4}"/>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CD1C56EB-4ECF-E330-CFA8-BC99FB9AAC71}"/>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1950230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77FDCC-706A-7199-4C51-BF7325B16E0C}"/>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3" name="Footer Placeholder 2">
            <a:extLst>
              <a:ext uri="{FF2B5EF4-FFF2-40B4-BE49-F238E27FC236}">
                <a16:creationId xmlns:a16="http://schemas.microsoft.com/office/drawing/2014/main" id="{F1ED46EE-DD9D-0670-3152-8761FE7B2BE5}"/>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50BEEC8B-860A-BCAA-536D-297C60433D7B}"/>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1260533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A366B-26A3-094B-085C-B9E60F2549D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CA90E238-7E31-841D-B4C2-3DEB81BF2A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F215F025-525D-3E81-DB18-F32D21A3BE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2FAD1ED-9113-C443-EC7A-C83AE35AB507}"/>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6" name="Footer Placeholder 5">
            <a:extLst>
              <a:ext uri="{FF2B5EF4-FFF2-40B4-BE49-F238E27FC236}">
                <a16:creationId xmlns:a16="http://schemas.microsoft.com/office/drawing/2014/main" id="{25CA1390-33C7-0FC9-6D37-DC348C2D5919}"/>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BA9F4DFF-30ED-D91E-EA9E-B0527D44D2C1}"/>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745299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C7A57-BD92-A9F2-C8BF-41A97D32DED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DFE458D2-E1BC-68EA-2F3B-3266462B45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38298968-1730-E59D-36BF-74AA945094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BC0BFC6-842D-5D53-9EEE-24C5C0856270}"/>
              </a:ext>
            </a:extLst>
          </p:cNvPr>
          <p:cNvSpPr>
            <a:spLocks noGrp="1"/>
          </p:cNvSpPr>
          <p:nvPr>
            <p:ph type="dt" sz="half" idx="10"/>
          </p:nvPr>
        </p:nvSpPr>
        <p:spPr/>
        <p:txBody>
          <a:bodyPr/>
          <a:lstStyle/>
          <a:p>
            <a:fld id="{3540C08F-9C1C-A742-8175-835868C9DD66}" type="datetimeFigureOut">
              <a:rPr lang="en-DE" smtClean="0"/>
              <a:t>27.01.26</a:t>
            </a:fld>
            <a:endParaRPr lang="en-DE"/>
          </a:p>
        </p:txBody>
      </p:sp>
      <p:sp>
        <p:nvSpPr>
          <p:cNvPr id="6" name="Footer Placeholder 5">
            <a:extLst>
              <a:ext uri="{FF2B5EF4-FFF2-40B4-BE49-F238E27FC236}">
                <a16:creationId xmlns:a16="http://schemas.microsoft.com/office/drawing/2014/main" id="{2B7FB10C-CB9B-8EF9-57DD-8C9A17FAFDF3}"/>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9C672790-8741-1778-A3A4-CE1B91AB05B2}"/>
              </a:ext>
            </a:extLst>
          </p:cNvPr>
          <p:cNvSpPr>
            <a:spLocks noGrp="1"/>
          </p:cNvSpPr>
          <p:nvPr>
            <p:ph type="sldNum" sz="quarter" idx="12"/>
          </p:nvPr>
        </p:nvSpPr>
        <p:spPr/>
        <p:txBody>
          <a:bodyPr/>
          <a:lstStyle/>
          <a:p>
            <a:fld id="{9BB52336-156E-2547-9D59-21A0F39D26F5}" type="slidenum">
              <a:rPr lang="en-DE" smtClean="0"/>
              <a:t>‹#›</a:t>
            </a:fld>
            <a:endParaRPr lang="en-DE"/>
          </a:p>
        </p:txBody>
      </p:sp>
    </p:spTree>
    <p:extLst>
      <p:ext uri="{BB962C8B-B14F-4D97-AF65-F5344CB8AC3E}">
        <p14:creationId xmlns:p14="http://schemas.microsoft.com/office/powerpoint/2010/main" val="731274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9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FEC4F7-8AC0-9632-9418-94E524CCB1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E958DBF3-FC85-F37C-0243-DE5C46EAA5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5EA128D-BD10-B709-1AD3-450CA90D67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540C08F-9C1C-A742-8175-835868C9DD66}" type="datetimeFigureOut">
              <a:rPr lang="en-DE" smtClean="0"/>
              <a:t>27.01.26</a:t>
            </a:fld>
            <a:endParaRPr lang="en-DE"/>
          </a:p>
        </p:txBody>
      </p:sp>
      <p:sp>
        <p:nvSpPr>
          <p:cNvPr id="5" name="Footer Placeholder 4">
            <a:extLst>
              <a:ext uri="{FF2B5EF4-FFF2-40B4-BE49-F238E27FC236}">
                <a16:creationId xmlns:a16="http://schemas.microsoft.com/office/drawing/2014/main" id="{A4206FC5-D3EE-19FE-4E45-92F20C9F5F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DE"/>
          </a:p>
        </p:txBody>
      </p:sp>
      <p:sp>
        <p:nvSpPr>
          <p:cNvPr id="6" name="Slide Number Placeholder 5">
            <a:extLst>
              <a:ext uri="{FF2B5EF4-FFF2-40B4-BE49-F238E27FC236}">
                <a16:creationId xmlns:a16="http://schemas.microsoft.com/office/drawing/2014/main" id="{05487FE4-B11D-976B-A44F-68EE6B05FC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BB52336-156E-2547-9D59-21A0F39D26F5}" type="slidenum">
              <a:rPr lang="en-DE" smtClean="0"/>
              <a:t>‹#›</a:t>
            </a:fld>
            <a:endParaRPr lang="en-DE"/>
          </a:p>
        </p:txBody>
      </p:sp>
    </p:spTree>
    <p:extLst>
      <p:ext uri="{BB962C8B-B14F-4D97-AF65-F5344CB8AC3E}">
        <p14:creationId xmlns:p14="http://schemas.microsoft.com/office/powerpoint/2010/main" val="42699796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9AA8B-D669-BCF6-1AAA-D206F7B91C85}"/>
              </a:ext>
            </a:extLst>
          </p:cNvPr>
          <p:cNvSpPr>
            <a:spLocks noGrp="1"/>
          </p:cNvSpPr>
          <p:nvPr>
            <p:ph type="ctrTitle"/>
          </p:nvPr>
        </p:nvSpPr>
        <p:spPr>
          <a:xfrm>
            <a:off x="-784303" y="2940013"/>
            <a:ext cx="12091639" cy="1687745"/>
          </a:xfrm>
        </p:spPr>
        <p:txBody>
          <a:bodyPr>
            <a:normAutofit fontScale="90000"/>
          </a:bodyPr>
          <a:lstStyle/>
          <a:p>
            <a:r>
              <a:rPr lang="en-GB" i="1" dirty="0"/>
              <a:t>Recommendation Fairness in Social Networks Over Time</a:t>
            </a:r>
            <a:br>
              <a:rPr lang="en-GB" i="1" dirty="0"/>
            </a:br>
            <a:endParaRPr lang="en-DE" i="1" dirty="0"/>
          </a:p>
        </p:txBody>
      </p:sp>
      <p:sp>
        <p:nvSpPr>
          <p:cNvPr id="8" name="TextBox 7">
            <a:extLst>
              <a:ext uri="{FF2B5EF4-FFF2-40B4-BE49-F238E27FC236}">
                <a16:creationId xmlns:a16="http://schemas.microsoft.com/office/drawing/2014/main" id="{08E4E222-0193-8E7B-E0AC-74F9ACAA3826}"/>
              </a:ext>
            </a:extLst>
          </p:cNvPr>
          <p:cNvSpPr txBox="1"/>
          <p:nvPr/>
        </p:nvSpPr>
        <p:spPr>
          <a:xfrm>
            <a:off x="9846527" y="5687122"/>
            <a:ext cx="2209323" cy="923330"/>
          </a:xfrm>
          <a:prstGeom prst="rect">
            <a:avLst/>
          </a:prstGeom>
          <a:noFill/>
        </p:spPr>
        <p:txBody>
          <a:bodyPr wrap="none" rtlCol="0">
            <a:spAutoFit/>
          </a:bodyPr>
          <a:lstStyle/>
          <a:p>
            <a:r>
              <a:rPr lang="en-GB" dirty="0"/>
              <a:t>C</a:t>
            </a:r>
            <a:r>
              <a:rPr lang="en-DE" dirty="0"/>
              <a:t>ross</a:t>
            </a:r>
            <a:r>
              <a:rPr lang="en-US" altLang="zh-CN" dirty="0"/>
              <a:t>-</a:t>
            </a:r>
            <a:r>
              <a:rPr lang="en-DE" dirty="0"/>
              <a:t>temporal NLP</a:t>
            </a:r>
          </a:p>
          <a:p>
            <a:r>
              <a:rPr lang="en-DE" dirty="0"/>
              <a:t>2026.01.27</a:t>
            </a:r>
          </a:p>
          <a:p>
            <a:r>
              <a:rPr lang="en-DE" dirty="0"/>
              <a:t>Yiting Tong</a:t>
            </a:r>
          </a:p>
        </p:txBody>
      </p:sp>
      <p:sp>
        <p:nvSpPr>
          <p:cNvPr id="9" name="Rectangle 1">
            <a:extLst>
              <a:ext uri="{FF2B5EF4-FFF2-40B4-BE49-F238E27FC236}">
                <a16:creationId xmlns:a16="http://schemas.microsoft.com/office/drawing/2014/main" id="{2150AAFA-3CA5-363D-7216-03FFB8DC2B8A}"/>
              </a:ext>
            </a:extLst>
          </p:cNvPr>
          <p:cNvSpPr>
            <a:spLocks noChangeArrowheads="1"/>
          </p:cNvSpPr>
          <p:nvPr/>
        </p:nvSpPr>
        <p:spPr bwMode="auto">
          <a:xfrm>
            <a:off x="89210" y="414825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rgbClr val="000000"/>
                </a:solidFill>
                <a:effectLst/>
                <a:latin typeface="Arial" panose="020B0604020202020204" pitchFamily="34" charset="0"/>
              </a:rPr>
              <a:t>Social Recommendation · Fairness · Dynamic Networks</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681011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E62A8-BE2F-1325-2094-D7782AC23CFD}"/>
              </a:ext>
            </a:extLst>
          </p:cNvPr>
          <p:cNvSpPr>
            <a:spLocks noGrp="1"/>
          </p:cNvSpPr>
          <p:nvPr>
            <p:ph type="title"/>
          </p:nvPr>
        </p:nvSpPr>
        <p:spPr/>
        <p:txBody>
          <a:bodyPr>
            <a:normAutofit fontScale="90000"/>
          </a:bodyPr>
          <a:lstStyle/>
          <a:p>
            <a:r>
              <a:rPr lang="en-GB" dirty="0"/>
              <a:t>Fairness Metrics-</a:t>
            </a:r>
            <a:br>
              <a:rPr lang="en-GB" dirty="0"/>
            </a:br>
            <a:r>
              <a:rPr lang="en-GB" sz="2700" dirty="0">
                <a:latin typeface="+mn-lt"/>
                <a:ea typeface="+mn-ea"/>
                <a:cs typeface="+mn-cs"/>
              </a:rPr>
              <a:t>This represents the essence of assessing fairness in recommendation outcomes</a:t>
            </a:r>
            <a:endParaRPr lang="en-DE" sz="2700" dirty="0">
              <a:latin typeface="+mn-lt"/>
              <a:ea typeface="+mn-ea"/>
              <a:cs typeface="+mn-cs"/>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9347C487-BE2D-5222-FEC7-DDF3D9663794}"/>
                  </a:ext>
                </a:extLst>
              </p:cNvPr>
              <p:cNvSpPr>
                <a:spLocks noGrp="1"/>
              </p:cNvSpPr>
              <p:nvPr>
                <p:ph idx="1"/>
              </p:nvPr>
            </p:nvSpPr>
            <p:spPr>
              <a:xfrm>
                <a:off x="838200" y="1754420"/>
                <a:ext cx="10515600" cy="4351338"/>
              </a:xfrm>
            </p:spPr>
            <p:txBody>
              <a:bodyPr>
                <a:normAutofit/>
              </a:bodyPr>
              <a:lstStyle/>
              <a:p>
                <a:pPr marL="0" indent="0">
                  <a:buNone/>
                </a:pPr>
                <a:r>
                  <a:rPr lang="en-GB" sz="2400" dirty="0"/>
                  <a:t>Visibility Equality-ideal situation</a:t>
                </a:r>
              </a:p>
              <a:p>
                <a:pPr marL="0" indent="0">
                  <a:buNone/>
                </a:pPr>
                <a14:m>
                  <m:oMathPara xmlns:m="http://schemas.openxmlformats.org/officeDocument/2006/math">
                    <m:oMathParaPr>
                      <m:jc m:val="centerGroup"/>
                    </m:oMathParaPr>
                    <m:oMath xmlns:m="http://schemas.openxmlformats.org/officeDocument/2006/math">
                      <m:r>
                        <a:rPr lang="en-DE" sz="2400"/>
                        <m:t>𝑃</m:t>
                      </m:r>
                      <m:d>
                        <m:dPr>
                          <m:ctrlPr>
                            <a:rPr lang="en-DE" sz="2400"/>
                          </m:ctrlPr>
                        </m:dPr>
                        <m:e>
                          <m:r>
                            <a:rPr lang="en-DE" sz="2400"/>
                            <m:t>𝑔𝑟𝑜𝑢𝑝</m:t>
                          </m:r>
                          <m:d>
                            <m:dPr>
                              <m:ctrlPr>
                                <a:rPr lang="en-DE" sz="2400"/>
                              </m:ctrlPr>
                            </m:dPr>
                            <m:e>
                              <m:r>
                                <a:rPr lang="en-DE" sz="2400"/>
                                <m:t>𝑟</m:t>
                              </m:r>
                            </m:e>
                          </m:d>
                          <m:r>
                            <a:rPr lang="en-DE" sz="2400"/>
                            <m:t>=</m:t>
                          </m:r>
                          <m:r>
                            <a:rPr lang="en-DE" sz="2400"/>
                            <m:t>𝑀</m:t>
                          </m:r>
                        </m:e>
                      </m:d>
                      <m:r>
                        <a:rPr lang="en-DE" sz="2400"/>
                        <m:t>=</m:t>
                      </m:r>
                      <m:r>
                        <a:rPr lang="en-DE" sz="2400"/>
                        <m:t>𝑃</m:t>
                      </m:r>
                      <m:d>
                        <m:dPr>
                          <m:ctrlPr>
                            <a:rPr lang="en-DE" sz="2400"/>
                          </m:ctrlPr>
                        </m:dPr>
                        <m:e>
                          <m:r>
                            <a:rPr lang="en-DE" sz="2400"/>
                            <m:t>𝑔𝑟𝑜𝑢𝑝</m:t>
                          </m:r>
                          <m:d>
                            <m:dPr>
                              <m:ctrlPr>
                                <a:rPr lang="en-DE" sz="2400"/>
                              </m:ctrlPr>
                            </m:dPr>
                            <m:e>
                              <m:r>
                                <a:rPr lang="en-DE" sz="2400"/>
                                <m:t>𝑟</m:t>
                              </m:r>
                            </m:e>
                          </m:d>
                          <m:r>
                            <a:rPr lang="en-DE" sz="2400"/>
                            <m:t>=</m:t>
                          </m:r>
                          <m:r>
                            <a:rPr lang="en-DE" sz="2400"/>
                            <m:t>𝑚</m:t>
                          </m:r>
                        </m:e>
                      </m:d>
                    </m:oMath>
                  </m:oMathPara>
                </a14:m>
                <a:endParaRPr lang="en-DE" sz="2400" dirty="0"/>
              </a:p>
              <a:p>
                <a:pPr marL="0" indent="0">
                  <a:buNone/>
                </a:pPr>
                <a:r>
                  <a:rPr lang="en-GB" sz="2400" dirty="0"/>
                  <a:t>Fairness means both groups should be equally likely to be recommended.</a:t>
                </a:r>
              </a:p>
              <a:p>
                <a:pPr marL="0" indent="0">
                  <a:buNone/>
                </a:pPr>
                <a:r>
                  <a:rPr lang="en-GB" sz="2400" dirty="0"/>
                  <a:t>Visibility Disparity (VD)</a:t>
                </a:r>
              </a:p>
              <a:p>
                <a:pPr marL="0" indent="0">
                  <a:buNone/>
                </a:pPr>
                <a14:m>
                  <m:oMathPara xmlns:m="http://schemas.openxmlformats.org/officeDocument/2006/math">
                    <m:oMathParaPr>
                      <m:jc m:val="centerGroup"/>
                    </m:oMathParaPr>
                    <m:oMath xmlns:m="http://schemas.openxmlformats.org/officeDocument/2006/math">
                      <m:r>
                        <a:rPr lang="en-DE" sz="2400"/>
                        <m:t>𝑉𝐷</m:t>
                      </m:r>
                      <m:r>
                        <a:rPr lang="en-DE" sz="2400"/>
                        <m:t>=</m:t>
                      </m:r>
                      <m:d>
                        <m:dPr>
                          <m:begChr m:val="|"/>
                          <m:endChr m:val="|"/>
                          <m:ctrlPr>
                            <a:rPr lang="en-DE" sz="2400"/>
                          </m:ctrlPr>
                        </m:dPr>
                        <m:e>
                          <m:r>
                            <a:rPr lang="en-DE" sz="2400"/>
                            <m:t>𝑃</m:t>
                          </m:r>
                          <m:d>
                            <m:dPr>
                              <m:ctrlPr>
                                <a:rPr lang="en-DE" sz="2400"/>
                              </m:ctrlPr>
                            </m:dPr>
                            <m:e>
                              <m:r>
                                <a:rPr lang="en-DE" sz="2400"/>
                                <m:t>𝑀</m:t>
                              </m:r>
                            </m:e>
                          </m:d>
                          <m:r>
                            <a:rPr lang="en-DE" sz="2400"/>
                            <m:t>−</m:t>
                          </m:r>
                          <m:r>
                            <a:rPr lang="en-DE" sz="2400"/>
                            <m:t>𝑃</m:t>
                          </m:r>
                          <m:d>
                            <m:dPr>
                              <m:ctrlPr>
                                <a:rPr lang="en-DE" sz="2400"/>
                              </m:ctrlPr>
                            </m:dPr>
                            <m:e>
                              <m:r>
                                <a:rPr lang="en-DE" sz="2400"/>
                                <m:t>𝑚</m:t>
                              </m:r>
                            </m:e>
                          </m:d>
                        </m:e>
                      </m:d>
                    </m:oMath>
                  </m:oMathPara>
                </a14:m>
                <a:endParaRPr lang="en-GB" sz="2400" dirty="0"/>
              </a:p>
              <a:p>
                <a:pPr marL="0" indent="0">
                  <a:buNone/>
                </a:pPr>
                <a:r>
                  <a:rPr lang="en-GB" sz="2400" dirty="0"/>
                  <a:t>VD=0  fully fair</a:t>
                </a:r>
              </a:p>
              <a:p>
                <a:pPr marL="0" indent="0">
                  <a:buNone/>
                </a:pPr>
                <a:r>
                  <a:rPr lang="en-GB" sz="2400" dirty="0"/>
                  <a:t>VD=1 only recommend one group</a:t>
                </a:r>
              </a:p>
              <a:p>
                <a:pPr marL="0" indent="0">
                  <a:buNone/>
                </a:pPr>
                <a:r>
                  <a:rPr lang="en-GB" sz="2400" dirty="0"/>
                  <a:t>Measures how imbalanced visibility is between groups.</a:t>
                </a:r>
                <a:br>
                  <a:rPr lang="en-GB" sz="2400" dirty="0"/>
                </a:br>
                <a:r>
                  <a:rPr lang="en-GB" sz="2400" dirty="0"/>
                  <a:t>Lower VD means fairer.</a:t>
                </a:r>
              </a:p>
              <a:p>
                <a:pPr marL="0" indent="0">
                  <a:buNone/>
                </a:pPr>
                <a:endParaRPr lang="en-DE" dirty="0"/>
              </a:p>
            </p:txBody>
          </p:sp>
        </mc:Choice>
        <mc:Fallback>
          <p:sp>
            <p:nvSpPr>
              <p:cNvPr id="3" name="Content Placeholder 2">
                <a:extLst>
                  <a:ext uri="{FF2B5EF4-FFF2-40B4-BE49-F238E27FC236}">
                    <a16:creationId xmlns:a16="http://schemas.microsoft.com/office/drawing/2014/main" id="{9347C487-BE2D-5222-FEC7-DDF3D9663794}"/>
                  </a:ext>
                </a:extLst>
              </p:cNvPr>
              <p:cNvSpPr>
                <a:spLocks noGrp="1" noRot="1" noChangeAspect="1" noMove="1" noResize="1" noEditPoints="1" noAdjustHandles="1" noChangeArrowheads="1" noChangeShapeType="1" noTextEdit="1"/>
              </p:cNvSpPr>
              <p:nvPr>
                <p:ph idx="1"/>
              </p:nvPr>
            </p:nvSpPr>
            <p:spPr>
              <a:xfrm>
                <a:off x="838200" y="1754420"/>
                <a:ext cx="10515600" cy="4351338"/>
              </a:xfrm>
              <a:blipFill>
                <a:blip r:embed="rId2"/>
                <a:stretch>
                  <a:fillRect l="-965" t="-2041"/>
                </a:stretch>
              </a:blipFill>
            </p:spPr>
            <p:txBody>
              <a:bodyPr/>
              <a:lstStyle/>
              <a:p>
                <a:r>
                  <a:rPr lang="en-DE">
                    <a:noFill/>
                  </a:rPr>
                  <a:t> </a:t>
                </a:r>
              </a:p>
            </p:txBody>
          </p:sp>
        </mc:Fallback>
      </mc:AlternateContent>
    </p:spTree>
    <p:extLst>
      <p:ext uri="{BB962C8B-B14F-4D97-AF65-F5344CB8AC3E}">
        <p14:creationId xmlns:p14="http://schemas.microsoft.com/office/powerpoint/2010/main" val="20941462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DC656402-966F-26D6-FFA3-7152739A35F6}"/>
                  </a:ext>
                </a:extLst>
              </p:cNvPr>
              <p:cNvSpPr>
                <a:spLocks noGrp="1"/>
              </p:cNvSpPr>
              <p:nvPr>
                <p:ph idx="1"/>
              </p:nvPr>
            </p:nvSpPr>
            <p:spPr>
              <a:xfrm>
                <a:off x="570571" y="2636644"/>
                <a:ext cx="10515600" cy="1029087"/>
              </a:xfrm>
            </p:spPr>
            <p:txBody>
              <a:bodyPr>
                <a:normAutofit fontScale="92500"/>
              </a:bodyPr>
              <a:lstStyle/>
              <a:p>
                <a:pPr marL="0" indent="0">
                  <a:buNone/>
                </a:pPr>
                <a14:m>
                  <m:oMathPara xmlns:m="http://schemas.openxmlformats.org/officeDocument/2006/math">
                    <m:oMathParaPr>
                      <m:jc m:val="centerGroup"/>
                    </m:oMathParaPr>
                    <m:oMath xmlns:m="http://schemas.openxmlformats.org/officeDocument/2006/math">
                      <m:r>
                        <a:rPr lang="en-DE" i="1" smtClean="0">
                          <a:latin typeface="Cambria Math" panose="02040503050406030204" pitchFamily="18" charset="0"/>
                        </a:rPr>
                        <m:t>𝑉</m:t>
                      </m:r>
                      <m:sSub>
                        <m:sSubPr>
                          <m:ctrlPr>
                            <a:rPr lang="en-DE" i="1">
                              <a:latin typeface="Cambria Math" panose="02040503050406030204" pitchFamily="18" charset="0"/>
                            </a:rPr>
                          </m:ctrlPr>
                        </m:sSubPr>
                        <m:e>
                          <m:r>
                            <a:rPr lang="en-DE" i="1">
                              <a:latin typeface="Cambria Math" panose="02040503050406030204" pitchFamily="18" charset="0"/>
                            </a:rPr>
                            <m:t>𝐷</m:t>
                          </m:r>
                        </m:e>
                        <m:sub>
                          <m:r>
                            <a:rPr lang="en-DE" i="1">
                              <a:latin typeface="Cambria Math" panose="02040503050406030204" pitchFamily="18" charset="0"/>
                            </a:rPr>
                            <m:t>𝑡</m:t>
                          </m:r>
                        </m:sub>
                      </m:sSub>
                      <m:r>
                        <a:rPr lang="en-DE" i="1">
                          <a:latin typeface="Cambria Math" panose="02040503050406030204" pitchFamily="18" charset="0"/>
                        </a:rPr>
                        <m:t>@</m:t>
                      </m:r>
                      <m:r>
                        <a:rPr lang="en-DE" i="1">
                          <a:latin typeface="Cambria Math" panose="02040503050406030204" pitchFamily="18" charset="0"/>
                        </a:rPr>
                        <m:t>𝐾</m:t>
                      </m:r>
                      <m:r>
                        <a:rPr lang="en-DE" i="1">
                          <a:latin typeface="Cambria Math" panose="02040503050406030204" pitchFamily="18" charset="0"/>
                        </a:rPr>
                        <m:t>=</m:t>
                      </m:r>
                      <m:f>
                        <m:fPr>
                          <m:ctrlPr>
                            <a:rPr lang="en-DE" i="1">
                              <a:latin typeface="Cambria Math" panose="02040503050406030204" pitchFamily="18" charset="0"/>
                            </a:rPr>
                          </m:ctrlPr>
                        </m:fPr>
                        <m:num>
                          <m:r>
                            <a:rPr lang="en-DE" i="1">
                              <a:latin typeface="Cambria Math" panose="02040503050406030204" pitchFamily="18" charset="0"/>
                            </a:rPr>
                            <m:t>1</m:t>
                          </m:r>
                        </m:num>
                        <m:den>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𝑡</m:t>
                              </m:r>
                            </m:sub>
                          </m:sSub>
                        </m:den>
                      </m:f>
                      <m:nary>
                        <m:naryPr>
                          <m:chr m:val="∑"/>
                          <m:supHide m:val="on"/>
                          <m:ctrlPr>
                            <a:rPr lang="en-DE" i="1">
                              <a:latin typeface="Cambria Math" panose="02040503050406030204" pitchFamily="18" charset="0"/>
                            </a:rPr>
                          </m:ctrlPr>
                        </m:naryPr>
                        <m:sub>
                          <m:r>
                            <a:rPr lang="en-DE" i="1">
                              <a:latin typeface="Cambria Math" panose="02040503050406030204" pitchFamily="18" charset="0"/>
                            </a:rPr>
                            <m:t>𝑣</m:t>
                          </m:r>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𝑉</m:t>
                              </m:r>
                            </m:e>
                            <m:sub>
                              <m:r>
                                <a:rPr lang="en-DE" i="1">
                                  <a:latin typeface="Cambria Math" panose="02040503050406030204" pitchFamily="18" charset="0"/>
                                </a:rPr>
                                <m:t>𝑡</m:t>
                              </m:r>
                            </m:sub>
                          </m:sSub>
                        </m:sub>
                        <m:sup/>
                        <m:e>
                          <m:f>
                            <m:fPr>
                              <m:ctrlPr>
                                <a:rPr lang="en-DE" i="1">
                                  <a:latin typeface="Cambria Math" panose="02040503050406030204" pitchFamily="18" charset="0"/>
                                </a:rPr>
                              </m:ctrlPr>
                            </m:fPr>
                            <m:num>
                              <m:d>
                                <m:dPr>
                                  <m:begChr m:val="|"/>
                                  <m:endChr m:val="|"/>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𝑅</m:t>
                                      </m:r>
                                    </m:e>
                                    <m:sub>
                                      <m:r>
                                        <a:rPr lang="en-DE" i="1">
                                          <a:latin typeface="Cambria Math" panose="02040503050406030204" pitchFamily="18" charset="0"/>
                                        </a:rPr>
                                        <m:t>𝑣</m:t>
                                      </m:r>
                                    </m:sub>
                                  </m:sSub>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𝑉</m:t>
                                      </m:r>
                                    </m:e>
                                    <m:sub>
                                      <m:r>
                                        <a:rPr lang="en-DE" i="1">
                                          <a:latin typeface="Cambria Math" panose="02040503050406030204" pitchFamily="18" charset="0"/>
                                        </a:rPr>
                                        <m:t>𝑀</m:t>
                                      </m:r>
                                    </m:sub>
                                  </m:sSub>
                                </m:e>
                              </m:d>
                              <m:r>
                                <a:rPr lang="en-DE" i="1">
                                  <a:latin typeface="Cambria Math" panose="02040503050406030204" pitchFamily="18" charset="0"/>
                                </a:rPr>
                                <m:t>−</m:t>
                              </m:r>
                              <m:d>
                                <m:dPr>
                                  <m:begChr m:val="|"/>
                                  <m:endChr m:val="|"/>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𝑅</m:t>
                                      </m:r>
                                    </m:e>
                                    <m:sub>
                                      <m:r>
                                        <a:rPr lang="en-DE" i="1">
                                          <a:latin typeface="Cambria Math" panose="02040503050406030204" pitchFamily="18" charset="0"/>
                                        </a:rPr>
                                        <m:t>𝑣</m:t>
                                      </m:r>
                                    </m:sub>
                                  </m:sSub>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𝑉</m:t>
                                      </m:r>
                                    </m:e>
                                    <m:sub>
                                      <m:r>
                                        <a:rPr lang="en-DE" i="1">
                                          <a:latin typeface="Cambria Math" panose="02040503050406030204" pitchFamily="18" charset="0"/>
                                        </a:rPr>
                                        <m:t>𝑚</m:t>
                                      </m:r>
                                    </m:sub>
                                  </m:sSub>
                                </m:e>
                              </m:d>
                            </m:num>
                            <m:den>
                              <m:d>
                                <m:dPr>
                                  <m:begChr m:val="|"/>
                                  <m:endChr m:val="|"/>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𝑅</m:t>
                                      </m:r>
                                    </m:e>
                                    <m:sub>
                                      <m:r>
                                        <a:rPr lang="en-DE" i="1">
                                          <a:latin typeface="Cambria Math" panose="02040503050406030204" pitchFamily="18" charset="0"/>
                                        </a:rPr>
                                        <m:t>𝑣</m:t>
                                      </m:r>
                                    </m:sub>
                                  </m:sSub>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𝑉</m:t>
                                      </m:r>
                                    </m:e>
                                    <m:sub>
                                      <m:r>
                                        <a:rPr lang="en-DE" i="1">
                                          <a:latin typeface="Cambria Math" panose="02040503050406030204" pitchFamily="18" charset="0"/>
                                        </a:rPr>
                                        <m:t>𝑀</m:t>
                                      </m:r>
                                    </m:sub>
                                  </m:sSub>
                                </m:e>
                              </m:d>
                              <m:r>
                                <a:rPr lang="en-DE" i="1">
                                  <a:latin typeface="Cambria Math" panose="02040503050406030204" pitchFamily="18" charset="0"/>
                                </a:rPr>
                                <m:t>+</m:t>
                              </m:r>
                              <m:d>
                                <m:dPr>
                                  <m:begChr m:val="|"/>
                                  <m:endChr m:val="|"/>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𝑅</m:t>
                                      </m:r>
                                    </m:e>
                                    <m:sub>
                                      <m:r>
                                        <a:rPr lang="en-DE" i="1">
                                          <a:latin typeface="Cambria Math" panose="02040503050406030204" pitchFamily="18" charset="0"/>
                                        </a:rPr>
                                        <m:t>𝑣</m:t>
                                      </m:r>
                                    </m:sub>
                                  </m:sSub>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𝑉</m:t>
                                      </m:r>
                                    </m:e>
                                    <m:sub>
                                      <m:r>
                                        <a:rPr lang="en-DE" i="1">
                                          <a:latin typeface="Cambria Math" panose="02040503050406030204" pitchFamily="18" charset="0"/>
                                        </a:rPr>
                                        <m:t>𝑚</m:t>
                                      </m:r>
                                    </m:sub>
                                  </m:sSub>
                                </m:e>
                              </m:d>
                            </m:den>
                          </m:f>
                        </m:e>
                      </m:nary>
                    </m:oMath>
                  </m:oMathPara>
                </a14:m>
                <a:endParaRPr lang="en-DE" dirty="0"/>
              </a:p>
              <a:p>
                <a:pPr marL="0" indent="0">
                  <a:buNone/>
                </a:pPr>
                <a:endParaRPr lang="en-DE" dirty="0"/>
              </a:p>
            </p:txBody>
          </p:sp>
        </mc:Choice>
        <mc:Fallback>
          <p:sp>
            <p:nvSpPr>
              <p:cNvPr id="3" name="Content Placeholder 2">
                <a:extLst>
                  <a:ext uri="{FF2B5EF4-FFF2-40B4-BE49-F238E27FC236}">
                    <a16:creationId xmlns:a16="http://schemas.microsoft.com/office/drawing/2014/main" id="{DC656402-966F-26D6-FFA3-7152739A35F6}"/>
                  </a:ext>
                </a:extLst>
              </p:cNvPr>
              <p:cNvSpPr>
                <a:spLocks noGrp="1" noRot="1" noChangeAspect="1" noMove="1" noResize="1" noEditPoints="1" noAdjustHandles="1" noChangeArrowheads="1" noChangeShapeType="1" noTextEdit="1"/>
              </p:cNvSpPr>
              <p:nvPr>
                <p:ph idx="1"/>
              </p:nvPr>
            </p:nvSpPr>
            <p:spPr>
              <a:xfrm>
                <a:off x="570571" y="2636644"/>
                <a:ext cx="10515600" cy="1029087"/>
              </a:xfrm>
              <a:blipFill>
                <a:blip r:embed="rId2"/>
                <a:stretch>
                  <a:fillRect t="-141463" b="-186585"/>
                </a:stretch>
              </a:blipFill>
            </p:spPr>
            <p:txBody>
              <a:bodyPr/>
              <a:lstStyle/>
              <a:p>
                <a:r>
                  <a:rPr lang="en-DE">
                    <a:noFill/>
                  </a:rPr>
                  <a:t> </a:t>
                </a:r>
              </a:p>
            </p:txBody>
          </p:sp>
        </mc:Fallback>
      </mc:AlternateContent>
      <p:sp>
        <p:nvSpPr>
          <p:cNvPr id="5" name="Rectangle 2">
            <a:extLst>
              <a:ext uri="{FF2B5EF4-FFF2-40B4-BE49-F238E27FC236}">
                <a16:creationId xmlns:a16="http://schemas.microsoft.com/office/drawing/2014/main" id="{E8947441-54E8-9690-5035-C28D576D619D}"/>
              </a:ext>
            </a:extLst>
          </p:cNvPr>
          <p:cNvSpPr>
            <a:spLocks noChangeArrowheads="1"/>
          </p:cNvSpPr>
          <p:nvPr/>
        </p:nvSpPr>
        <p:spPr bwMode="auto">
          <a:xfrm>
            <a:off x="925551" y="417055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a:ln>
                  <a:noFill/>
                </a:ln>
                <a:solidFill>
                  <a:srgbClr val="000000"/>
                </a:solidFill>
                <a:effectLst/>
                <a:latin typeface="Arial" panose="020B0604020202020204" pitchFamily="34" charset="0"/>
                <a:ea typeface="-webkit-standard"/>
              </a:rPr>
              <a:t>For each user’s recommendation list, compute the imbalance, then average over all users.</a:t>
            </a:r>
            <a:endParaRPr kumimoji="0" lang="en-DE" altLang="en-DE"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8912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1F0524BF-9083-1F62-2516-D67CB9B3235C}"/>
              </a:ext>
            </a:extLst>
          </p:cNvPr>
          <p:cNvSpPr>
            <a:spLocks noChangeArrowheads="1"/>
          </p:cNvSpPr>
          <p:nvPr/>
        </p:nvSpPr>
        <p:spPr bwMode="auto">
          <a:xfrm>
            <a:off x="434896" y="475709"/>
            <a:ext cx="423746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2400" b="1" i="0" u="none" strike="noStrike" cap="none" normalizeH="0" baseline="0" dirty="0">
                <a:ln>
                  <a:noFill/>
                </a:ln>
                <a:solidFill>
                  <a:srgbClr val="000000"/>
                </a:solidFill>
                <a:effectLst/>
                <a:latin typeface="Arial" panose="020B0604020202020204" pitchFamily="34" charset="0"/>
                <a:ea typeface="-webkit-standard"/>
              </a:rPr>
              <a:t>Signed VD (sVD)</a:t>
            </a:r>
            <a:endParaRPr kumimoji="0" lang="en-DE" altLang="en-DE" sz="2400" b="1"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82C9BED3-EBA5-8731-E6AD-2BB607D0D5F4}"/>
              </a:ext>
            </a:extLst>
          </p:cNvPr>
          <p:cNvSpPr>
            <a:spLocks noChangeArrowheads="1"/>
          </p:cNvSpPr>
          <p:nvPr/>
        </p:nvSpPr>
        <p:spPr bwMode="auto">
          <a:xfrm>
            <a:off x="524107" y="2284433"/>
            <a:ext cx="405904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rgbClr val="000000"/>
                </a:solidFill>
                <a:effectLst/>
                <a:latin typeface="Arial" panose="020B0604020202020204" pitchFamily="34" charset="0"/>
                <a:ea typeface="-webkit-standard"/>
              </a:rPr>
              <a:t>Positive sVD → majority favored</a:t>
            </a:r>
            <a:br>
              <a:rPr kumimoji="0" lang="en-DE" altLang="en-DE" sz="1800" b="0" i="0" u="none" strike="noStrike" cap="none" normalizeH="0" baseline="0" dirty="0">
                <a:ln>
                  <a:noFill/>
                </a:ln>
                <a:solidFill>
                  <a:schemeClr val="tx1"/>
                </a:solidFill>
                <a:effectLst/>
                <a:latin typeface="Arial" panose="020B0604020202020204" pitchFamily="34" charset="0"/>
              </a:rPr>
            </a:br>
            <a:r>
              <a:rPr kumimoji="0" lang="en-DE" altLang="en-DE" sz="1800" b="0" i="0" u="none" strike="noStrike" cap="none" normalizeH="0" baseline="0" dirty="0">
                <a:ln>
                  <a:noFill/>
                </a:ln>
                <a:solidFill>
                  <a:srgbClr val="000000"/>
                </a:solidFill>
                <a:effectLst/>
                <a:latin typeface="Arial" panose="020B0604020202020204" pitchFamily="34" charset="0"/>
                <a:ea typeface="-webkit-standard"/>
              </a:rPr>
              <a:t>Negative sVD → minority favored</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ED788598-2347-0B2D-C443-397BF78B2784}"/>
              </a:ext>
            </a:extLst>
          </p:cNvPr>
          <p:cNvSpPr txBox="1"/>
          <p:nvPr/>
        </p:nvSpPr>
        <p:spPr>
          <a:xfrm>
            <a:off x="367989" y="3097523"/>
            <a:ext cx="6099716" cy="523220"/>
          </a:xfrm>
          <a:prstGeom prst="rect">
            <a:avLst/>
          </a:prstGeom>
          <a:noFill/>
        </p:spPr>
        <p:txBody>
          <a:bodyPr wrap="square">
            <a:spAutoFit/>
          </a:bodyPr>
          <a:lstStyle/>
          <a:p>
            <a:r>
              <a:rPr lang="en-GB" sz="2800" b="1" i="0" u="none" strike="noStrike" dirty="0">
                <a:solidFill>
                  <a:srgbClr val="000000"/>
                </a:solidFill>
                <a:effectLst/>
                <a:latin typeface="-webkit-standard"/>
              </a:rPr>
              <a:t>Relative Visibility Disparity (</a:t>
            </a:r>
            <a:r>
              <a:rPr lang="en-GB" sz="2800" b="1" i="0" u="none" strike="noStrike" dirty="0" err="1">
                <a:solidFill>
                  <a:srgbClr val="000000"/>
                </a:solidFill>
                <a:effectLst/>
                <a:latin typeface="-webkit-standard"/>
              </a:rPr>
              <a:t>rVD</a:t>
            </a:r>
            <a:r>
              <a:rPr lang="en-GB" sz="2800" b="1" i="0" u="none" strike="noStrike" dirty="0">
                <a:solidFill>
                  <a:srgbClr val="000000"/>
                </a:solidFill>
                <a:effectLst/>
                <a:latin typeface="-webkit-standard"/>
              </a:rPr>
              <a:t>)</a:t>
            </a:r>
            <a:endParaRPr lang="en-DE" sz="2800" b="1" dirty="0"/>
          </a:p>
        </p:txBody>
      </p:sp>
      <p:sp>
        <p:nvSpPr>
          <p:cNvPr id="9" name="Rectangle 4">
            <a:extLst>
              <a:ext uri="{FF2B5EF4-FFF2-40B4-BE49-F238E27FC236}">
                <a16:creationId xmlns:a16="http://schemas.microsoft.com/office/drawing/2014/main" id="{D857A526-EA06-D433-B8C9-CE7870005737}"/>
              </a:ext>
            </a:extLst>
          </p:cNvPr>
          <p:cNvSpPr>
            <a:spLocks noChangeArrowheads="1"/>
          </p:cNvSpPr>
          <p:nvPr/>
        </p:nvSpPr>
        <p:spPr bwMode="auto">
          <a:xfrm>
            <a:off x="367989" y="4339936"/>
            <a:ext cx="5174167"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GB" dirty="0"/>
              <a:t>While VD assumes parity at a 50/50 ratio, real-world group proportions are often imbalanced (e.g., 70/30)</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D5C8C205-E157-8F74-E5D7-31C7D15805A0}"/>
              </a:ext>
            </a:extLst>
          </p:cNvPr>
          <p:cNvSpPr txBox="1"/>
          <p:nvPr/>
        </p:nvSpPr>
        <p:spPr>
          <a:xfrm>
            <a:off x="524107" y="5487512"/>
            <a:ext cx="6099716" cy="646331"/>
          </a:xfrm>
          <a:prstGeom prst="rect">
            <a:avLst/>
          </a:prstGeom>
          <a:noFill/>
        </p:spPr>
        <p:txBody>
          <a:bodyPr wrap="square">
            <a:spAutoFit/>
          </a:bodyPr>
          <a:lstStyle/>
          <a:p>
            <a:r>
              <a:rPr lang="en-GB" b="0" i="0" u="none" strike="noStrike" dirty="0" err="1">
                <a:solidFill>
                  <a:srgbClr val="000000"/>
                </a:solidFill>
                <a:effectLst/>
                <a:latin typeface="-webkit-standard"/>
              </a:rPr>
              <a:t>rVD</a:t>
            </a:r>
            <a:r>
              <a:rPr lang="en-GB" b="0" i="0" u="none" strike="noStrike" dirty="0">
                <a:solidFill>
                  <a:srgbClr val="000000"/>
                </a:solidFill>
                <a:effectLst/>
                <a:latin typeface="-webkit-standard"/>
              </a:rPr>
              <a:t> defines fairness relative to group sizes rather than absolute parity.</a:t>
            </a:r>
            <a:endParaRPr lang="en-DE" dirty="0"/>
          </a:p>
        </p:txBody>
      </p:sp>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2D3F17E3-FE1A-433B-41AB-6BBCE2256673}"/>
                  </a:ext>
                </a:extLst>
              </p:cNvPr>
              <p:cNvSpPr txBox="1"/>
              <p:nvPr/>
            </p:nvSpPr>
            <p:spPr>
              <a:xfrm>
                <a:off x="-94785" y="1280329"/>
                <a:ext cx="6099716" cy="83734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DE" i="1" smtClean="0">
                          <a:latin typeface="Cambria Math" panose="02040503050406030204" pitchFamily="18" charset="0"/>
                        </a:rPr>
                        <m:t>𝑠𝑉</m:t>
                      </m:r>
                      <m:sSub>
                        <m:sSubPr>
                          <m:ctrlPr>
                            <a:rPr lang="en-DE" i="1">
                              <a:latin typeface="Cambria Math" panose="02040503050406030204" pitchFamily="18" charset="0"/>
                            </a:rPr>
                          </m:ctrlPr>
                        </m:sSubPr>
                        <m:e>
                          <m:r>
                            <a:rPr lang="en-DE" i="1">
                              <a:latin typeface="Cambria Math" panose="02040503050406030204" pitchFamily="18" charset="0"/>
                            </a:rPr>
                            <m:t>𝐷</m:t>
                          </m:r>
                        </m:e>
                        <m:sub>
                          <m:r>
                            <a:rPr lang="en-DE" i="1">
                              <a:latin typeface="Cambria Math" panose="02040503050406030204" pitchFamily="18" charset="0"/>
                            </a:rPr>
                            <m:t>𝑡</m:t>
                          </m:r>
                        </m:sub>
                      </m:sSub>
                      <m:r>
                        <a:rPr lang="en-DE" i="1">
                          <a:latin typeface="Cambria Math" panose="02040503050406030204" pitchFamily="18" charset="0"/>
                        </a:rPr>
                        <m:t>@</m:t>
                      </m:r>
                      <m:r>
                        <a:rPr lang="en-DE" i="1">
                          <a:latin typeface="Cambria Math" panose="02040503050406030204" pitchFamily="18" charset="0"/>
                        </a:rPr>
                        <m:t>𝐾</m:t>
                      </m:r>
                      <m:r>
                        <a:rPr lang="en-DE" i="1">
                          <a:latin typeface="Cambria Math" panose="02040503050406030204" pitchFamily="18" charset="0"/>
                        </a:rPr>
                        <m:t>≔</m:t>
                      </m:r>
                      <m:f>
                        <m:fPr>
                          <m:ctrlPr>
                            <a:rPr lang="en-DE" i="1">
                              <a:latin typeface="Cambria Math" panose="02040503050406030204" pitchFamily="18" charset="0"/>
                            </a:rPr>
                          </m:ctrlPr>
                        </m:fPr>
                        <m:num>
                          <m:r>
                            <a:rPr lang="en-DE" i="1">
                              <a:latin typeface="Cambria Math" panose="02040503050406030204" pitchFamily="18" charset="0"/>
                            </a:rPr>
                            <m:t>1</m:t>
                          </m:r>
                        </m:num>
                        <m:den>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𝑡</m:t>
                              </m:r>
                            </m:sub>
                          </m:sSub>
                        </m:den>
                      </m:f>
                      <m:nary>
                        <m:naryPr>
                          <m:chr m:val="∑"/>
                          <m:supHide m:val="on"/>
                          <m:ctrlPr>
                            <a:rPr lang="en-DE" i="1">
                              <a:latin typeface="Cambria Math" panose="02040503050406030204" pitchFamily="18" charset="0"/>
                            </a:rPr>
                          </m:ctrlPr>
                        </m:naryPr>
                        <m:sub>
                          <m:r>
                            <a:rPr lang="en-DE" i="1">
                              <a:latin typeface="Cambria Math" panose="02040503050406030204" pitchFamily="18" charset="0"/>
                            </a:rPr>
                            <m:t>𝑣</m:t>
                          </m:r>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𝒱</m:t>
                              </m:r>
                            </m:e>
                            <m:sub>
                              <m:r>
                                <a:rPr lang="en-DE" i="1">
                                  <a:latin typeface="Cambria Math" panose="02040503050406030204" pitchFamily="18" charset="0"/>
                                </a:rPr>
                                <m:t>𝓉</m:t>
                              </m:r>
                            </m:sub>
                          </m:sSub>
                        </m:sub>
                        <m:sup/>
                        <m:e>
                          <m:f>
                            <m:fPr>
                              <m:ctrlPr>
                                <a:rPr lang="en-DE" i="1">
                                  <a:latin typeface="Cambria Math" panose="02040503050406030204" pitchFamily="18" charset="0"/>
                                </a:rPr>
                              </m:ctrlPr>
                            </m:fPr>
                            <m:num>
                              <m:d>
                                <m:dPr>
                                  <m:begChr m:val="|"/>
                                  <m:endChr m:val="|"/>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𝑅</m:t>
                                      </m:r>
                                    </m:e>
                                    <m:sub>
                                      <m:r>
                                        <a:rPr lang="en-DE" i="1">
                                          <a:latin typeface="Cambria Math" panose="02040503050406030204" pitchFamily="18" charset="0"/>
                                        </a:rPr>
                                        <m:t>𝑣</m:t>
                                      </m:r>
                                      <m:r>
                                        <a:rPr lang="en-DE" i="1">
                                          <a:latin typeface="Cambria Math" panose="02040503050406030204" pitchFamily="18" charset="0"/>
                                        </a:rPr>
                                        <m:t>,</m:t>
                                      </m:r>
                                      <m:r>
                                        <a:rPr lang="en-DE" i="1">
                                          <a:latin typeface="Cambria Math" panose="02040503050406030204" pitchFamily="18" charset="0"/>
                                        </a:rPr>
                                        <m:t>𝑡</m:t>
                                      </m:r>
                                    </m:sub>
                                  </m:sSub>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𝒱</m:t>
                                      </m:r>
                                    </m:e>
                                    <m:sub>
                                      <m:r>
                                        <a:rPr lang="en-DE" i="1">
                                          <a:latin typeface="Cambria Math" panose="02040503050406030204" pitchFamily="18" charset="0"/>
                                        </a:rPr>
                                        <m:t>ℳ</m:t>
                                      </m:r>
                                      <m:r>
                                        <a:rPr lang="en-DE" i="1">
                                          <a:latin typeface="Cambria Math" panose="02040503050406030204" pitchFamily="18" charset="0"/>
                                        </a:rPr>
                                        <m:t>,</m:t>
                                      </m:r>
                                      <m:r>
                                        <a:rPr lang="en-DE" i="1">
                                          <a:latin typeface="Cambria Math" panose="02040503050406030204" pitchFamily="18" charset="0"/>
                                        </a:rPr>
                                        <m:t>𝓉</m:t>
                                      </m:r>
                                    </m:sub>
                                  </m:sSub>
                                </m:e>
                              </m:d>
                              <m:r>
                                <a:rPr lang="en-DE" i="1">
                                  <a:latin typeface="Cambria Math" panose="02040503050406030204" pitchFamily="18" charset="0"/>
                                </a:rPr>
                                <m:t>−</m:t>
                              </m:r>
                              <m:d>
                                <m:dPr>
                                  <m:begChr m:val="|"/>
                                  <m:endChr m:val="|"/>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𝑅</m:t>
                                      </m:r>
                                    </m:e>
                                    <m:sub>
                                      <m:r>
                                        <a:rPr lang="en-DE" i="1">
                                          <a:latin typeface="Cambria Math" panose="02040503050406030204" pitchFamily="18" charset="0"/>
                                        </a:rPr>
                                        <m:t>𝑣</m:t>
                                      </m:r>
                                      <m:r>
                                        <a:rPr lang="en-DE" i="1">
                                          <a:latin typeface="Cambria Math" panose="02040503050406030204" pitchFamily="18" charset="0"/>
                                        </a:rPr>
                                        <m:t>,</m:t>
                                      </m:r>
                                      <m:r>
                                        <a:rPr lang="en-DE" i="1">
                                          <a:latin typeface="Cambria Math" panose="02040503050406030204" pitchFamily="18" charset="0"/>
                                        </a:rPr>
                                        <m:t>𝑡</m:t>
                                      </m:r>
                                    </m:sub>
                                  </m:sSub>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𝒱</m:t>
                                      </m:r>
                                    </m:e>
                                    <m:sub>
                                      <m:r>
                                        <a:rPr lang="en-DE" i="1">
                                          <a:latin typeface="Cambria Math" panose="02040503050406030204" pitchFamily="18" charset="0"/>
                                        </a:rPr>
                                        <m:t>𝓂</m:t>
                                      </m:r>
                                      <m:r>
                                        <a:rPr lang="en-DE" i="1">
                                          <a:latin typeface="Cambria Math" panose="02040503050406030204" pitchFamily="18" charset="0"/>
                                        </a:rPr>
                                        <m:t>,</m:t>
                                      </m:r>
                                      <m:r>
                                        <a:rPr lang="en-DE" i="1">
                                          <a:latin typeface="Cambria Math" panose="02040503050406030204" pitchFamily="18" charset="0"/>
                                        </a:rPr>
                                        <m:t>𝓉</m:t>
                                      </m:r>
                                    </m:sub>
                                  </m:sSub>
                                </m:e>
                              </m:d>
                            </m:num>
                            <m:den>
                              <m:d>
                                <m:dPr>
                                  <m:begChr m:val="|"/>
                                  <m:endChr m:val="|"/>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𝑅</m:t>
                                      </m:r>
                                    </m:e>
                                    <m:sub>
                                      <m:r>
                                        <a:rPr lang="en-DE" i="1">
                                          <a:latin typeface="Cambria Math" panose="02040503050406030204" pitchFamily="18" charset="0"/>
                                        </a:rPr>
                                        <m:t>𝑣</m:t>
                                      </m:r>
                                      <m:r>
                                        <a:rPr lang="en-DE" i="1">
                                          <a:latin typeface="Cambria Math" panose="02040503050406030204" pitchFamily="18" charset="0"/>
                                        </a:rPr>
                                        <m:t>,</m:t>
                                      </m:r>
                                      <m:r>
                                        <a:rPr lang="en-DE" i="1">
                                          <a:latin typeface="Cambria Math" panose="02040503050406030204" pitchFamily="18" charset="0"/>
                                        </a:rPr>
                                        <m:t>𝑡</m:t>
                                      </m:r>
                                    </m:sub>
                                  </m:sSub>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𝒱</m:t>
                                      </m:r>
                                    </m:e>
                                    <m:sub>
                                      <m:r>
                                        <a:rPr lang="en-DE" i="1">
                                          <a:latin typeface="Cambria Math" panose="02040503050406030204" pitchFamily="18" charset="0"/>
                                        </a:rPr>
                                        <m:t>ℳ</m:t>
                                      </m:r>
                                      <m:r>
                                        <a:rPr lang="en-DE" i="1">
                                          <a:latin typeface="Cambria Math" panose="02040503050406030204" pitchFamily="18" charset="0"/>
                                        </a:rPr>
                                        <m:t>,</m:t>
                                      </m:r>
                                      <m:r>
                                        <a:rPr lang="en-DE" i="1">
                                          <a:latin typeface="Cambria Math" panose="02040503050406030204" pitchFamily="18" charset="0"/>
                                        </a:rPr>
                                        <m:t>𝓉</m:t>
                                      </m:r>
                                    </m:sub>
                                  </m:sSub>
                                </m:e>
                              </m:d>
                              <m:r>
                                <a:rPr lang="en-DE" i="1">
                                  <a:latin typeface="Cambria Math" panose="02040503050406030204" pitchFamily="18" charset="0"/>
                                </a:rPr>
                                <m:t>+</m:t>
                              </m:r>
                              <m:d>
                                <m:dPr>
                                  <m:begChr m:val="|"/>
                                  <m:endChr m:val="|"/>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𝑅</m:t>
                                      </m:r>
                                    </m:e>
                                    <m:sub>
                                      <m:r>
                                        <a:rPr lang="en-DE" i="1">
                                          <a:latin typeface="Cambria Math" panose="02040503050406030204" pitchFamily="18" charset="0"/>
                                        </a:rPr>
                                        <m:t>𝑣</m:t>
                                      </m:r>
                                      <m:r>
                                        <a:rPr lang="en-DE" i="1">
                                          <a:latin typeface="Cambria Math" panose="02040503050406030204" pitchFamily="18" charset="0"/>
                                        </a:rPr>
                                        <m:t>,</m:t>
                                      </m:r>
                                      <m:r>
                                        <a:rPr lang="en-DE" i="1">
                                          <a:latin typeface="Cambria Math" panose="02040503050406030204" pitchFamily="18" charset="0"/>
                                        </a:rPr>
                                        <m:t>𝑡</m:t>
                                      </m:r>
                                    </m:sub>
                                  </m:sSub>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𝒱</m:t>
                                      </m:r>
                                    </m:e>
                                    <m:sub>
                                      <m:r>
                                        <a:rPr lang="en-DE" i="1">
                                          <a:latin typeface="Cambria Math" panose="02040503050406030204" pitchFamily="18" charset="0"/>
                                        </a:rPr>
                                        <m:t>𝓂</m:t>
                                      </m:r>
                                      <m:r>
                                        <a:rPr lang="en-DE" i="1">
                                          <a:latin typeface="Cambria Math" panose="02040503050406030204" pitchFamily="18" charset="0"/>
                                        </a:rPr>
                                        <m:t>,</m:t>
                                      </m:r>
                                      <m:r>
                                        <a:rPr lang="en-DE" i="1">
                                          <a:latin typeface="Cambria Math" panose="02040503050406030204" pitchFamily="18" charset="0"/>
                                        </a:rPr>
                                        <m:t>𝓉</m:t>
                                      </m:r>
                                    </m:sub>
                                  </m:sSub>
                                </m:e>
                              </m:d>
                            </m:den>
                          </m:f>
                        </m:e>
                      </m:nary>
                      <m:r>
                        <a:rPr lang="en-DE" i="1">
                          <a:latin typeface="Cambria Math" panose="02040503050406030204" pitchFamily="18" charset="0"/>
                        </a:rPr>
                        <m:t>.</m:t>
                      </m:r>
                    </m:oMath>
                  </m:oMathPara>
                </a14:m>
                <a:endParaRPr lang="en-DE" dirty="0"/>
              </a:p>
            </p:txBody>
          </p:sp>
        </mc:Choice>
        <mc:Fallback>
          <p:sp>
            <p:nvSpPr>
              <p:cNvPr id="13" name="TextBox 12">
                <a:extLst>
                  <a:ext uri="{FF2B5EF4-FFF2-40B4-BE49-F238E27FC236}">
                    <a16:creationId xmlns:a16="http://schemas.microsoft.com/office/drawing/2014/main" id="{2D3F17E3-FE1A-433B-41AB-6BBCE2256673}"/>
                  </a:ext>
                </a:extLst>
              </p:cNvPr>
              <p:cNvSpPr txBox="1">
                <a:spLocks noRot="1" noChangeAspect="1" noMove="1" noResize="1" noEditPoints="1" noAdjustHandles="1" noChangeArrowheads="1" noChangeShapeType="1" noTextEdit="1"/>
              </p:cNvSpPr>
              <p:nvPr/>
            </p:nvSpPr>
            <p:spPr>
              <a:xfrm>
                <a:off x="-94785" y="1280329"/>
                <a:ext cx="6099716" cy="837345"/>
              </a:xfrm>
              <a:prstGeom prst="rect">
                <a:avLst/>
              </a:prstGeom>
              <a:blipFill>
                <a:blip r:embed="rId2"/>
                <a:stretch>
                  <a:fillRect t="-105970" b="-150746"/>
                </a:stretch>
              </a:blipFill>
            </p:spPr>
            <p:txBody>
              <a:bodyPr/>
              <a:lstStyle/>
              <a:p>
                <a:r>
                  <a:rPr lang="en-DE">
                    <a:noFill/>
                  </a:rPr>
                  <a:t> </a:t>
                </a:r>
              </a:p>
            </p:txBody>
          </p:sp>
        </mc:Fallback>
      </mc:AlternateContent>
      <mc:AlternateContent xmlns:mc="http://schemas.openxmlformats.org/markup-compatibility/2006">
        <mc:Choice xmlns:a14="http://schemas.microsoft.com/office/drawing/2010/main" Requires="a14">
          <p:sp>
            <p:nvSpPr>
              <p:cNvPr id="15" name="TextBox 14">
                <a:extLst>
                  <a:ext uri="{FF2B5EF4-FFF2-40B4-BE49-F238E27FC236}">
                    <a16:creationId xmlns:a16="http://schemas.microsoft.com/office/drawing/2014/main" id="{B0774982-33F7-EEC1-A213-A02394127173}"/>
                  </a:ext>
                </a:extLst>
              </p:cNvPr>
              <p:cNvSpPr txBox="1"/>
              <p:nvPr/>
            </p:nvSpPr>
            <p:spPr>
              <a:xfrm>
                <a:off x="655135" y="3567696"/>
                <a:ext cx="6149896" cy="65768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DE" i="1" smtClean="0">
                          <a:latin typeface="Cambria Math" panose="02040503050406030204" pitchFamily="18" charset="0"/>
                        </a:rPr>
                        <m:t>𝑟𝑉</m:t>
                      </m:r>
                      <m:r>
                        <a:rPr lang="en-DE" i="1" smtClean="0">
                          <a:latin typeface="Cambria Math" panose="02040503050406030204" pitchFamily="18" charset="0"/>
                        </a:rPr>
                        <m:t>≔</m:t>
                      </m:r>
                      <m:d>
                        <m:dPr>
                          <m:begChr m:val="|"/>
                          <m:endChr m:val="|"/>
                          <m:ctrlPr>
                            <a:rPr lang="en-DE" i="1">
                              <a:latin typeface="Cambria Math" panose="02040503050406030204" pitchFamily="18" charset="0"/>
                            </a:rPr>
                          </m:ctrlPr>
                        </m:dPr>
                        <m:e>
                          <m:f>
                            <m:fPr>
                              <m:ctrlPr>
                                <a:rPr lang="en-DE" i="1">
                                  <a:latin typeface="Cambria Math" panose="02040503050406030204" pitchFamily="18" charset="0"/>
                                </a:rPr>
                              </m:ctrlPr>
                            </m:fPr>
                            <m:num>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𝑚</m:t>
                                  </m:r>
                                  <m:r>
                                    <a:rPr lang="en-DE" i="1">
                                      <a:latin typeface="Cambria Math" panose="02040503050406030204" pitchFamily="18" charset="0"/>
                                    </a:rPr>
                                    <m:t>,</m:t>
                                  </m:r>
                                  <m:r>
                                    <a:rPr lang="en-DE" i="1">
                                      <a:latin typeface="Cambria Math" panose="02040503050406030204" pitchFamily="18" charset="0"/>
                                    </a:rPr>
                                    <m:t>𝑡</m:t>
                                  </m:r>
                                </m:sub>
                              </m:sSub>
                            </m:num>
                            <m:den>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𝑡</m:t>
                                  </m:r>
                                </m:sub>
                              </m:sSub>
                            </m:den>
                          </m:f>
                          <m:r>
                            <a:rPr lang="en-DE" i="1">
                              <a:latin typeface="Cambria Math" panose="02040503050406030204" pitchFamily="18" charset="0"/>
                            </a:rPr>
                            <m:t>⋅</m:t>
                          </m:r>
                          <m:r>
                            <a:rPr lang="en-DE" i="1">
                              <a:latin typeface="Cambria Math" panose="02040503050406030204" pitchFamily="18" charset="0"/>
                            </a:rPr>
                            <m:t>𝑃</m:t>
                          </m:r>
                          <m:d>
                            <m:dPr>
                              <m:ctrlPr>
                                <a:rPr lang="en-DE" i="1">
                                  <a:latin typeface="Cambria Math" panose="02040503050406030204" pitchFamily="18" charset="0"/>
                                </a:rPr>
                              </m:ctrlPr>
                            </m:dPr>
                            <m:e>
                              <m:r>
                                <a:rPr lang="en-DE" i="1">
                                  <a:latin typeface="Cambria Math" panose="02040503050406030204" pitchFamily="18" charset="0"/>
                                </a:rPr>
                                <m:t>𝑔𝑟𝑜𝑢𝑝</m:t>
                              </m:r>
                              <m:d>
                                <m:dPr>
                                  <m:ctrlPr>
                                    <a:rPr lang="en-DE" i="1">
                                      <a:latin typeface="Cambria Math" panose="02040503050406030204" pitchFamily="18" charset="0"/>
                                    </a:rPr>
                                  </m:ctrlPr>
                                </m:dPr>
                                <m:e>
                                  <m:r>
                                    <a:rPr lang="en-DE" i="1">
                                      <a:latin typeface="Cambria Math" panose="02040503050406030204" pitchFamily="18" charset="0"/>
                                    </a:rPr>
                                    <m:t>𝑟</m:t>
                                  </m:r>
                                </m:e>
                              </m:d>
                              <m:r>
                                <a:rPr lang="en-DE" i="1">
                                  <a:latin typeface="Cambria Math" panose="02040503050406030204" pitchFamily="18" charset="0"/>
                                </a:rPr>
                                <m:t>=</m:t>
                              </m:r>
                              <m:r>
                                <a:rPr lang="en-DE" i="1">
                                  <a:latin typeface="Cambria Math" panose="02040503050406030204" pitchFamily="18" charset="0"/>
                                </a:rPr>
                                <m:t>𝑀</m:t>
                              </m:r>
                            </m:e>
                          </m:d>
                          <m:r>
                            <a:rPr lang="en-DE" i="1">
                              <a:latin typeface="Cambria Math" panose="02040503050406030204" pitchFamily="18" charset="0"/>
                            </a:rPr>
                            <m:t>−</m:t>
                          </m:r>
                          <m:f>
                            <m:fPr>
                              <m:ctrlPr>
                                <a:rPr lang="en-DE" i="1">
                                  <a:latin typeface="Cambria Math" panose="02040503050406030204" pitchFamily="18" charset="0"/>
                                </a:rPr>
                              </m:ctrlPr>
                            </m:fPr>
                            <m:num>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𝑀</m:t>
                                  </m:r>
                                  <m:r>
                                    <a:rPr lang="en-DE" i="1">
                                      <a:latin typeface="Cambria Math" panose="02040503050406030204" pitchFamily="18" charset="0"/>
                                    </a:rPr>
                                    <m:t>,</m:t>
                                  </m:r>
                                  <m:r>
                                    <a:rPr lang="en-DE" i="1">
                                      <a:latin typeface="Cambria Math" panose="02040503050406030204" pitchFamily="18" charset="0"/>
                                    </a:rPr>
                                    <m:t>𝑡</m:t>
                                  </m:r>
                                </m:sub>
                              </m:sSub>
                            </m:num>
                            <m:den>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𝑡</m:t>
                                  </m:r>
                                </m:sub>
                              </m:sSub>
                            </m:den>
                          </m:f>
                          <m:r>
                            <a:rPr lang="en-DE" i="1">
                              <a:latin typeface="Cambria Math" panose="02040503050406030204" pitchFamily="18" charset="0"/>
                            </a:rPr>
                            <m:t>⋅</m:t>
                          </m:r>
                          <m:r>
                            <a:rPr lang="en-DE" i="1">
                              <a:latin typeface="Cambria Math" panose="02040503050406030204" pitchFamily="18" charset="0"/>
                            </a:rPr>
                            <m:t>𝑃</m:t>
                          </m:r>
                          <m:d>
                            <m:dPr>
                              <m:ctrlPr>
                                <a:rPr lang="en-DE" i="1">
                                  <a:latin typeface="Cambria Math" panose="02040503050406030204" pitchFamily="18" charset="0"/>
                                </a:rPr>
                              </m:ctrlPr>
                            </m:dPr>
                            <m:e>
                              <m:r>
                                <a:rPr lang="en-DE" i="1">
                                  <a:latin typeface="Cambria Math" panose="02040503050406030204" pitchFamily="18" charset="0"/>
                                </a:rPr>
                                <m:t>𝑔𝑟𝑜𝑢𝑝</m:t>
                              </m:r>
                              <m:d>
                                <m:dPr>
                                  <m:ctrlPr>
                                    <a:rPr lang="en-DE" i="1">
                                      <a:latin typeface="Cambria Math" panose="02040503050406030204" pitchFamily="18" charset="0"/>
                                    </a:rPr>
                                  </m:ctrlPr>
                                </m:dPr>
                                <m:e>
                                  <m:r>
                                    <a:rPr lang="en-DE" i="1">
                                      <a:latin typeface="Cambria Math" panose="02040503050406030204" pitchFamily="18" charset="0"/>
                                    </a:rPr>
                                    <m:t>𝑟</m:t>
                                  </m:r>
                                </m:e>
                              </m:d>
                              <m:r>
                                <a:rPr lang="en-DE" i="1">
                                  <a:latin typeface="Cambria Math" panose="02040503050406030204" pitchFamily="18" charset="0"/>
                                </a:rPr>
                                <m:t>=</m:t>
                              </m:r>
                              <m:r>
                                <a:rPr lang="en-DE" i="1">
                                  <a:latin typeface="Cambria Math" panose="02040503050406030204" pitchFamily="18" charset="0"/>
                                </a:rPr>
                                <m:t>𝑚</m:t>
                              </m:r>
                            </m:e>
                          </m:d>
                        </m:e>
                      </m:d>
                      <m:r>
                        <a:rPr lang="en-DE" i="1">
                          <a:latin typeface="Cambria Math" panose="02040503050406030204" pitchFamily="18" charset="0"/>
                        </a:rPr>
                        <m:t>.</m:t>
                      </m:r>
                    </m:oMath>
                  </m:oMathPara>
                </a14:m>
                <a:endParaRPr lang="en-DE" dirty="0"/>
              </a:p>
            </p:txBody>
          </p:sp>
        </mc:Choice>
        <mc:Fallback>
          <p:sp>
            <p:nvSpPr>
              <p:cNvPr id="15" name="TextBox 14">
                <a:extLst>
                  <a:ext uri="{FF2B5EF4-FFF2-40B4-BE49-F238E27FC236}">
                    <a16:creationId xmlns:a16="http://schemas.microsoft.com/office/drawing/2014/main" id="{B0774982-33F7-EEC1-A213-A02394127173}"/>
                  </a:ext>
                </a:extLst>
              </p:cNvPr>
              <p:cNvSpPr txBox="1">
                <a:spLocks noRot="1" noChangeAspect="1" noMove="1" noResize="1" noEditPoints="1" noAdjustHandles="1" noChangeArrowheads="1" noChangeShapeType="1" noTextEdit="1"/>
              </p:cNvSpPr>
              <p:nvPr/>
            </p:nvSpPr>
            <p:spPr>
              <a:xfrm>
                <a:off x="655135" y="3567696"/>
                <a:ext cx="6149896" cy="657681"/>
              </a:xfrm>
              <a:prstGeom prst="rect">
                <a:avLst/>
              </a:prstGeom>
              <a:blipFill>
                <a:blip r:embed="rId3"/>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23363127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6110B-939C-9578-C0B1-AB8427214A49}"/>
              </a:ext>
            </a:extLst>
          </p:cNvPr>
          <p:cNvSpPr>
            <a:spLocks noGrp="1"/>
          </p:cNvSpPr>
          <p:nvPr>
            <p:ph type="title"/>
          </p:nvPr>
        </p:nvSpPr>
        <p:spPr>
          <a:xfrm>
            <a:off x="395868" y="114774"/>
            <a:ext cx="10515600" cy="1325563"/>
          </a:xfrm>
        </p:spPr>
        <p:txBody>
          <a:bodyPr/>
          <a:lstStyle/>
          <a:p>
            <a:r>
              <a:rPr lang="en-DE" dirty="0"/>
              <a:t>Experiments setup-Datasets </a:t>
            </a:r>
          </a:p>
        </p:txBody>
      </p:sp>
      <p:sp>
        <p:nvSpPr>
          <p:cNvPr id="5" name="Rectangle 2">
            <a:extLst>
              <a:ext uri="{FF2B5EF4-FFF2-40B4-BE49-F238E27FC236}">
                <a16:creationId xmlns:a16="http://schemas.microsoft.com/office/drawing/2014/main" id="{03A15B66-CB92-E416-F64C-B3D1D7E07AED}"/>
              </a:ext>
            </a:extLst>
          </p:cNvPr>
          <p:cNvSpPr>
            <a:spLocks noChangeArrowheads="1"/>
          </p:cNvSpPr>
          <p:nvPr/>
        </p:nvSpPr>
        <p:spPr bwMode="auto">
          <a:xfrm>
            <a:off x="434898" y="2248626"/>
            <a:ext cx="3267308"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1" i="0" u="none" strike="noStrike" cap="none" normalizeH="0" baseline="0" dirty="0">
                <a:ln>
                  <a:noFill/>
                </a:ln>
                <a:solidFill>
                  <a:srgbClr val="000000"/>
                </a:solidFill>
                <a:effectLst/>
                <a:latin typeface="Arial" panose="020B0604020202020204" pitchFamily="34" charset="0"/>
              </a:rPr>
              <a:t>Enron dataset</a:t>
            </a:r>
            <a:r>
              <a:rPr kumimoji="0" lang="en-DE" altLang="en-DE" sz="1800" b="0" i="0" u="none" strike="noStrike" cap="none" normalizeH="0" baseline="0" dirty="0">
                <a:ln>
                  <a:noFill/>
                </a:ln>
                <a:solidFill>
                  <a:srgbClr val="000000"/>
                </a:solidFill>
                <a:effectLst/>
                <a:latin typeface="Arial" panose="020B0604020202020204" pitchFamily="34" charset="0"/>
              </a:rPr>
              <a:t> </a:t>
            </a:r>
            <a:endParaRPr lang="en-DE" altLang="en-DE" dirty="0">
              <a:solidFill>
                <a:srgbClr val="000000"/>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rgbClr val="000000"/>
                </a:solidFill>
                <a:effectLst/>
                <a:latin typeface="Arial" panose="020B0604020202020204" pitchFamily="34" charset="0"/>
              </a:rPr>
              <a:t>an email communication network from the Enron corporation.</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Nodes = employees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Edges = email communications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Sensitive attribute = gender (inferred from names)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Features = bag-of-words from email content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dirty="0">
                <a:latin typeface="Arial" panose="020B0604020202020204" pitchFamily="34" charset="0"/>
              </a:rPr>
              <a:t>28</a:t>
            </a:r>
            <a:r>
              <a:rPr lang="zh-CN" altLang="en-US" dirty="0">
                <a:latin typeface="Arial" panose="020B0604020202020204" pitchFamily="34" charset="0"/>
              </a:rPr>
              <a:t> </a:t>
            </a:r>
            <a:r>
              <a:rPr lang="en-DE" altLang="zh-CN" dirty="0">
                <a:latin typeface="Arial" panose="020B0604020202020204" pitchFamily="34" charset="0"/>
              </a:rPr>
              <a:t>months</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53ACFEF6-C136-3BF5-AE8F-E5F646961ED9}"/>
              </a:ext>
            </a:extLst>
          </p:cNvPr>
          <p:cNvSpPr>
            <a:spLocks noChangeArrowheads="1"/>
          </p:cNvSpPr>
          <p:nvPr/>
        </p:nvSpPr>
        <p:spPr bwMode="auto">
          <a:xfrm>
            <a:off x="4137102" y="2248626"/>
            <a:ext cx="3033132"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1" i="0" u="none" strike="noStrike" cap="none" normalizeH="0" baseline="0" dirty="0">
                <a:ln>
                  <a:noFill/>
                </a:ln>
                <a:solidFill>
                  <a:srgbClr val="000000"/>
                </a:solidFill>
                <a:effectLst/>
                <a:latin typeface="Arial" panose="020B0604020202020204" pitchFamily="34" charset="0"/>
              </a:rPr>
              <a:t>Norwegian dataset</a:t>
            </a:r>
            <a:r>
              <a:rPr kumimoji="0" lang="en-DE" altLang="en-DE" sz="1800" b="0" i="0" u="none" strike="noStrike" cap="none" normalizeH="0" baseline="0" dirty="0">
                <a:ln>
                  <a:noFill/>
                </a:ln>
                <a:solidFill>
                  <a:srgbClr val="000000"/>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rgbClr val="000000"/>
                </a:solidFill>
                <a:effectLst/>
                <a:latin typeface="Arial" panose="020B0604020202020204" pitchFamily="34" charset="0"/>
              </a:rPr>
              <a:t>a board-of-directors network.</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Nodes = directors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Edges = two directors worked in the same company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Sensitive attribute = gender (given directly)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Features = company memberships (one-hot vectors)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DE" altLang="en-DE" dirty="0">
                <a:latin typeface="Arial" panose="020B0604020202020204" pitchFamily="34" charset="0"/>
              </a:rPr>
              <a:t>112 months</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7" name="Rectangle 4">
            <a:extLst>
              <a:ext uri="{FF2B5EF4-FFF2-40B4-BE49-F238E27FC236}">
                <a16:creationId xmlns:a16="http://schemas.microsoft.com/office/drawing/2014/main" id="{E8C9DF77-3EF2-1901-57E7-027FBCC41447}"/>
              </a:ext>
            </a:extLst>
          </p:cNvPr>
          <p:cNvSpPr>
            <a:spLocks noChangeArrowheads="1"/>
          </p:cNvSpPr>
          <p:nvPr/>
        </p:nvSpPr>
        <p:spPr bwMode="auto">
          <a:xfrm>
            <a:off x="7961970" y="2248626"/>
            <a:ext cx="3033132"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1" i="0" u="none" strike="noStrike" cap="none" normalizeH="0" baseline="0" dirty="0">
                <a:ln>
                  <a:noFill/>
                </a:ln>
                <a:solidFill>
                  <a:srgbClr val="000000"/>
                </a:solidFill>
                <a:effectLst/>
                <a:latin typeface="Arial" panose="020B0604020202020204" pitchFamily="34" charset="0"/>
              </a:rPr>
              <a:t>DBLP dataset</a:t>
            </a:r>
            <a:r>
              <a:rPr kumimoji="0" lang="en-DE" altLang="en-DE" sz="1800" b="0" i="0" u="none" strike="noStrike" cap="none" normalizeH="0" baseline="0" dirty="0">
                <a:ln>
                  <a:noFill/>
                </a:ln>
                <a:solidFill>
                  <a:srgbClr val="000000"/>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rgbClr val="000000"/>
                </a:solidFill>
                <a:effectLst/>
                <a:latin typeface="Arial" panose="020B0604020202020204" pitchFamily="34" charset="0"/>
              </a:rPr>
              <a:t>an academic collaboration network.</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Nodes = authors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Edges = co-authorship relationships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Sensitive attribute = gender (inferred from names)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Features = word vectors from paper titles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DE" altLang="en-DE" dirty="0"/>
              <a:t>1980-1997</a:t>
            </a: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chemeClr val="tx1"/>
                </a:solidFill>
                <a:effectLst/>
                <a:latin typeface="Arial" panose="020B0604020202020204" pitchFamily="34" charset="0"/>
              </a:rPr>
              <a:t>18 years</a:t>
            </a:r>
          </a:p>
        </p:txBody>
      </p:sp>
      <p:sp>
        <p:nvSpPr>
          <p:cNvPr id="9" name="TextBox 8">
            <a:extLst>
              <a:ext uri="{FF2B5EF4-FFF2-40B4-BE49-F238E27FC236}">
                <a16:creationId xmlns:a16="http://schemas.microsoft.com/office/drawing/2014/main" id="{5FB983A7-E2DB-C471-CBE7-B4569711BC65}"/>
              </a:ext>
            </a:extLst>
          </p:cNvPr>
          <p:cNvSpPr txBox="1"/>
          <p:nvPr/>
        </p:nvSpPr>
        <p:spPr>
          <a:xfrm>
            <a:off x="434898" y="1162596"/>
            <a:ext cx="9578897" cy="922682"/>
          </a:xfrm>
          <a:prstGeom prst="rect">
            <a:avLst/>
          </a:prstGeom>
          <a:noFill/>
        </p:spPr>
        <p:txBody>
          <a:bodyPr wrap="square">
            <a:spAutoFit/>
          </a:bodyPr>
          <a:lstStyle/>
          <a:p>
            <a:r>
              <a:rPr lang="en-GB" b="0" i="0" u="none" strike="noStrike" dirty="0">
                <a:solidFill>
                  <a:srgbClr val="000000"/>
                </a:solidFill>
                <a:effectLst/>
                <a:latin typeface="-webkit-standard"/>
              </a:rPr>
              <a:t>The paper uses three real-world dynamic social networks: Enron (email communication), Norwegian (board interlock network), and DBLP (academic collaboration), covering corporate, professional, and scholarly domains to improve generalizability.</a:t>
            </a:r>
            <a:endParaRPr lang="en-DE" dirty="0"/>
          </a:p>
        </p:txBody>
      </p:sp>
    </p:spTree>
    <p:extLst>
      <p:ext uri="{BB962C8B-B14F-4D97-AF65-F5344CB8AC3E}">
        <p14:creationId xmlns:p14="http://schemas.microsoft.com/office/powerpoint/2010/main" val="2495053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6C2F8F-3E95-570B-ACEF-E756A0D28F45}"/>
              </a:ext>
            </a:extLst>
          </p:cNvPr>
          <p:cNvPicPr>
            <a:picLocks noChangeAspect="1"/>
          </p:cNvPicPr>
          <p:nvPr/>
        </p:nvPicPr>
        <p:blipFill>
          <a:blip r:embed="rId2"/>
          <a:stretch>
            <a:fillRect/>
          </a:stretch>
        </p:blipFill>
        <p:spPr>
          <a:xfrm>
            <a:off x="1230040" y="568866"/>
            <a:ext cx="9229803" cy="3208129"/>
          </a:xfrm>
          <a:prstGeom prst="rect">
            <a:avLst/>
          </a:prstGeom>
        </p:spPr>
      </p:pic>
      <p:sp>
        <p:nvSpPr>
          <p:cNvPr id="7" name="TextBox 6">
            <a:extLst>
              <a:ext uri="{FF2B5EF4-FFF2-40B4-BE49-F238E27FC236}">
                <a16:creationId xmlns:a16="http://schemas.microsoft.com/office/drawing/2014/main" id="{2EC51CC7-BB5C-E162-20C7-3E4F5ECE09D6}"/>
              </a:ext>
            </a:extLst>
          </p:cNvPr>
          <p:cNvSpPr txBox="1"/>
          <p:nvPr/>
        </p:nvSpPr>
        <p:spPr>
          <a:xfrm>
            <a:off x="2157762" y="3902256"/>
            <a:ext cx="6099716" cy="369332"/>
          </a:xfrm>
          <a:prstGeom prst="rect">
            <a:avLst/>
          </a:prstGeom>
          <a:noFill/>
        </p:spPr>
        <p:txBody>
          <a:bodyPr wrap="square">
            <a:spAutoFit/>
          </a:bodyPr>
          <a:lstStyle/>
          <a:p>
            <a:r>
              <a:rPr lang="en-GB" b="0" i="0" u="none" strike="noStrike" dirty="0">
                <a:solidFill>
                  <a:srgbClr val="000000"/>
                </a:solidFill>
                <a:effectLst/>
                <a:latin typeface="-webkit-standard"/>
              </a:rPr>
              <a:t>How many users are in the network</a:t>
            </a:r>
            <a:endParaRPr lang="en-DE" dirty="0"/>
          </a:p>
        </p:txBody>
      </p:sp>
      <p:sp>
        <p:nvSpPr>
          <p:cNvPr id="9" name="TextBox 8">
            <a:extLst>
              <a:ext uri="{FF2B5EF4-FFF2-40B4-BE49-F238E27FC236}">
                <a16:creationId xmlns:a16="http://schemas.microsoft.com/office/drawing/2014/main" id="{F70BF669-0B85-F73B-B4EB-A6A74DC5B76E}"/>
              </a:ext>
            </a:extLst>
          </p:cNvPr>
          <p:cNvSpPr txBox="1"/>
          <p:nvPr/>
        </p:nvSpPr>
        <p:spPr>
          <a:xfrm>
            <a:off x="4131528" y="4396849"/>
            <a:ext cx="6099716" cy="369332"/>
          </a:xfrm>
          <a:prstGeom prst="rect">
            <a:avLst/>
          </a:prstGeom>
          <a:noFill/>
        </p:spPr>
        <p:txBody>
          <a:bodyPr wrap="square">
            <a:spAutoFit/>
          </a:bodyPr>
          <a:lstStyle/>
          <a:p>
            <a:r>
              <a:rPr lang="en-GB" b="0" i="0" u="none" strike="noStrike" dirty="0">
                <a:solidFill>
                  <a:srgbClr val="000000"/>
                </a:solidFill>
                <a:effectLst/>
                <a:latin typeface="-webkit-standard"/>
              </a:rPr>
              <a:t>How many connections exist</a:t>
            </a:r>
            <a:endParaRPr lang="en-DE" dirty="0"/>
          </a:p>
        </p:txBody>
      </p:sp>
      <p:sp>
        <p:nvSpPr>
          <p:cNvPr id="11" name="TextBox 10">
            <a:extLst>
              <a:ext uri="{FF2B5EF4-FFF2-40B4-BE49-F238E27FC236}">
                <a16:creationId xmlns:a16="http://schemas.microsoft.com/office/drawing/2014/main" id="{892F3349-7FEE-5DE3-54C5-42A94960E76C}"/>
              </a:ext>
            </a:extLst>
          </p:cNvPr>
          <p:cNvSpPr txBox="1"/>
          <p:nvPr/>
        </p:nvSpPr>
        <p:spPr>
          <a:xfrm>
            <a:off x="5207620" y="5016703"/>
            <a:ext cx="6099716" cy="369332"/>
          </a:xfrm>
          <a:prstGeom prst="rect">
            <a:avLst/>
          </a:prstGeom>
          <a:noFill/>
        </p:spPr>
        <p:txBody>
          <a:bodyPr wrap="square">
            <a:spAutoFit/>
          </a:bodyPr>
          <a:lstStyle/>
          <a:p>
            <a:r>
              <a:rPr lang="en-GB" b="0" i="0" u="none" strike="noStrike" dirty="0">
                <a:solidFill>
                  <a:srgbClr val="000000"/>
                </a:solidFill>
                <a:effectLst/>
                <a:latin typeface="-webkit-standard"/>
              </a:rPr>
              <a:t>How many features each node has</a:t>
            </a:r>
            <a:endParaRPr lang="en-DE" dirty="0"/>
          </a:p>
        </p:txBody>
      </p:sp>
      <p:sp>
        <p:nvSpPr>
          <p:cNvPr id="13" name="TextBox 12">
            <a:extLst>
              <a:ext uri="{FF2B5EF4-FFF2-40B4-BE49-F238E27FC236}">
                <a16:creationId xmlns:a16="http://schemas.microsoft.com/office/drawing/2014/main" id="{C29AF876-E3BB-FE78-6214-A2509D32B804}"/>
              </a:ext>
            </a:extLst>
          </p:cNvPr>
          <p:cNvSpPr txBox="1"/>
          <p:nvPr/>
        </p:nvSpPr>
        <p:spPr>
          <a:xfrm>
            <a:off x="5207620" y="5511296"/>
            <a:ext cx="6099716" cy="369332"/>
          </a:xfrm>
          <a:prstGeom prst="rect">
            <a:avLst/>
          </a:prstGeom>
          <a:noFill/>
        </p:spPr>
        <p:txBody>
          <a:bodyPr wrap="square">
            <a:spAutoFit/>
          </a:bodyPr>
          <a:lstStyle/>
          <a:p>
            <a:r>
              <a:rPr lang="en-GB" b="0" i="0" u="none" strike="noStrike" dirty="0">
                <a:solidFill>
                  <a:srgbClr val="000000"/>
                </a:solidFill>
                <a:effectLst/>
                <a:latin typeface="-webkit-standard"/>
              </a:rPr>
              <a:t>How many temporal snapshots the network is divided into</a:t>
            </a:r>
            <a:endParaRPr lang="en-DE" dirty="0"/>
          </a:p>
        </p:txBody>
      </p:sp>
      <p:sp>
        <p:nvSpPr>
          <p:cNvPr id="15" name="TextBox 14">
            <a:extLst>
              <a:ext uri="{FF2B5EF4-FFF2-40B4-BE49-F238E27FC236}">
                <a16:creationId xmlns:a16="http://schemas.microsoft.com/office/drawing/2014/main" id="{A99A95CF-C103-D0EA-EE83-EA2D16797EB9}"/>
              </a:ext>
            </a:extLst>
          </p:cNvPr>
          <p:cNvSpPr txBox="1"/>
          <p:nvPr/>
        </p:nvSpPr>
        <p:spPr>
          <a:xfrm>
            <a:off x="7075449" y="6104468"/>
            <a:ext cx="6099716" cy="369332"/>
          </a:xfrm>
          <a:prstGeom prst="rect">
            <a:avLst/>
          </a:prstGeom>
          <a:noFill/>
        </p:spPr>
        <p:txBody>
          <a:bodyPr wrap="square">
            <a:spAutoFit/>
          </a:bodyPr>
          <a:lstStyle/>
          <a:p>
            <a:r>
              <a:rPr lang="en-GB" b="0" i="0" u="none" strike="noStrike" dirty="0">
                <a:solidFill>
                  <a:srgbClr val="000000"/>
                </a:solidFill>
                <a:effectLst/>
                <a:latin typeface="-webkit-standard"/>
              </a:rPr>
              <a:t>Proportions for training / validation / testing</a:t>
            </a:r>
            <a:endParaRPr lang="en-DE" dirty="0"/>
          </a:p>
        </p:txBody>
      </p:sp>
    </p:spTree>
    <p:extLst>
      <p:ext uri="{BB962C8B-B14F-4D97-AF65-F5344CB8AC3E}">
        <p14:creationId xmlns:p14="http://schemas.microsoft.com/office/powerpoint/2010/main" val="3815504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3FC7534-8DA8-79CD-9631-92E730728227}"/>
              </a:ext>
            </a:extLst>
          </p:cNvPr>
          <p:cNvPicPr>
            <a:picLocks noGrp="1" noChangeAspect="1"/>
          </p:cNvPicPr>
          <p:nvPr>
            <p:ph idx="1"/>
          </p:nvPr>
        </p:nvPicPr>
        <p:blipFill>
          <a:blip r:embed="rId2"/>
          <a:stretch>
            <a:fillRect/>
          </a:stretch>
        </p:blipFill>
        <p:spPr>
          <a:xfrm>
            <a:off x="460917" y="297906"/>
            <a:ext cx="5529146" cy="6054769"/>
          </a:xfrm>
          <a:prstGeom prst="rect">
            <a:avLst/>
          </a:prstGeom>
        </p:spPr>
      </p:pic>
      <p:sp>
        <p:nvSpPr>
          <p:cNvPr id="6" name="TextBox 5">
            <a:extLst>
              <a:ext uri="{FF2B5EF4-FFF2-40B4-BE49-F238E27FC236}">
                <a16:creationId xmlns:a16="http://schemas.microsoft.com/office/drawing/2014/main" id="{A1DBD756-59F8-CBCA-DBD1-B638080A001F}"/>
              </a:ext>
            </a:extLst>
          </p:cNvPr>
          <p:cNvSpPr txBox="1"/>
          <p:nvPr/>
        </p:nvSpPr>
        <p:spPr>
          <a:xfrm>
            <a:off x="6367346" y="819372"/>
            <a:ext cx="5363737" cy="4801314"/>
          </a:xfrm>
          <a:prstGeom prst="rect">
            <a:avLst/>
          </a:prstGeom>
          <a:noFill/>
        </p:spPr>
        <p:txBody>
          <a:bodyPr wrap="square">
            <a:spAutoFit/>
          </a:bodyPr>
          <a:lstStyle/>
          <a:p>
            <a:pPr algn="l">
              <a:buNone/>
            </a:pPr>
            <a:r>
              <a:rPr lang="en-GB" b="0" i="0" u="none" strike="noStrike" dirty="0">
                <a:solidFill>
                  <a:srgbClr val="000000"/>
                </a:solidFill>
                <a:effectLst/>
              </a:rPr>
              <a:t>Across all three datasets, we observe the following patterns:</a:t>
            </a:r>
          </a:p>
          <a:p>
            <a:pPr algn="l">
              <a:buFont typeface="Arial" panose="020B0604020202020204" pitchFamily="34" charset="0"/>
              <a:buChar char="•"/>
            </a:pPr>
            <a:r>
              <a:rPr lang="en-GB" b="0" i="0" u="none" strike="noStrike" dirty="0">
                <a:solidFill>
                  <a:srgbClr val="000000"/>
                </a:solidFill>
                <a:effectLst/>
              </a:rPr>
              <a:t>Gender imbalance: males (majority) are consistently more represented than females (minority).</a:t>
            </a:r>
          </a:p>
          <a:p>
            <a:pPr algn="l">
              <a:buFont typeface="Arial" panose="020B0604020202020204" pitchFamily="34" charset="0"/>
              <a:buChar char="•"/>
            </a:pPr>
            <a:r>
              <a:rPr lang="en-GB" b="0" i="0" u="none" strike="noStrike" dirty="0">
                <a:solidFill>
                  <a:srgbClr val="000000"/>
                </a:solidFill>
                <a:effectLst/>
              </a:rPr>
              <a:t>Over time:</a:t>
            </a:r>
          </a:p>
          <a:p>
            <a:pPr marL="742950" lvl="1" indent="-285750" algn="l">
              <a:buFont typeface="Arial" panose="020B0604020202020204" pitchFamily="34" charset="0"/>
              <a:buChar char="•"/>
            </a:pPr>
            <a:r>
              <a:rPr lang="en-GB" b="0" i="0" u="none" strike="noStrike" dirty="0">
                <a:solidFill>
                  <a:srgbClr val="000000"/>
                </a:solidFill>
                <a:effectLst/>
              </a:rPr>
              <a:t>The number of nodes and edges increases,</a:t>
            </a:r>
          </a:p>
          <a:p>
            <a:pPr marL="742950" lvl="1" indent="-285750" algn="l">
              <a:buFont typeface="Arial" panose="020B0604020202020204" pitchFamily="34" charset="0"/>
              <a:buChar char="•"/>
            </a:pPr>
            <a:r>
              <a:rPr lang="en-GB" b="0" i="0" u="none" strike="noStrike" dirty="0">
                <a:solidFill>
                  <a:srgbClr val="000000"/>
                </a:solidFill>
                <a:effectLst/>
              </a:rPr>
              <a:t>The minority ratio (MR) gradually increases,</a:t>
            </a:r>
          </a:p>
          <a:p>
            <a:pPr marL="742950" lvl="1" indent="-285750" algn="l">
              <a:buFont typeface="Arial" panose="020B0604020202020204" pitchFamily="34" charset="0"/>
              <a:buChar char="•"/>
            </a:pPr>
            <a:r>
              <a:rPr lang="en-GB" b="0" i="0" u="none" strike="noStrike" dirty="0">
                <a:solidFill>
                  <a:srgbClr val="000000"/>
                </a:solidFill>
                <a:effectLst/>
              </a:rPr>
              <a:t>The homophily ratio (HR) decreases.</a:t>
            </a:r>
          </a:p>
          <a:p>
            <a:pPr algn="l">
              <a:buNone/>
            </a:pPr>
            <a:r>
              <a:rPr lang="en-GB" b="0" i="0" u="none" strike="noStrike" dirty="0">
                <a:solidFill>
                  <a:srgbClr val="000000"/>
                </a:solidFill>
                <a:effectLst/>
              </a:rPr>
              <a:t>These trends indicate that the networks are evolving toward greater group balance and more cross-group interactions.</a:t>
            </a:r>
          </a:p>
          <a:p>
            <a:pPr algn="l">
              <a:buNone/>
            </a:pPr>
            <a:r>
              <a:rPr lang="en-GB" dirty="0">
                <a:solidFill>
                  <a:srgbClr val="000000"/>
                </a:solidFill>
              </a:rPr>
              <a:t>But </a:t>
            </a:r>
            <a:r>
              <a:rPr lang="en-GB" b="0" i="0" u="none" strike="noStrike" dirty="0">
                <a:solidFill>
                  <a:srgbClr val="000000"/>
                </a:solidFill>
                <a:effectLst/>
              </a:rPr>
              <a:t>the actual changes in MR and HR are relatively small (no more than 16%).</a:t>
            </a:r>
            <a:br>
              <a:rPr lang="en-GB" b="0" i="0" u="none" strike="noStrike" dirty="0">
                <a:solidFill>
                  <a:srgbClr val="000000"/>
                </a:solidFill>
                <a:effectLst/>
              </a:rPr>
            </a:br>
            <a:r>
              <a:rPr lang="en-GB" b="0" i="0" u="none" strike="noStrike" dirty="0">
                <a:solidFill>
                  <a:srgbClr val="000000"/>
                </a:solidFill>
                <a:effectLst/>
              </a:rPr>
              <a:t>Therefore, in the later experiments (RQ3), the authors use synthetic networks to simulate more extreme variations in these structural properties.</a:t>
            </a:r>
          </a:p>
        </p:txBody>
      </p:sp>
    </p:spTree>
    <p:extLst>
      <p:ext uri="{BB962C8B-B14F-4D97-AF65-F5344CB8AC3E}">
        <p14:creationId xmlns:p14="http://schemas.microsoft.com/office/powerpoint/2010/main" val="8178324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85DCD-8328-7F81-A829-E8F7DF746AFC}"/>
              </a:ext>
            </a:extLst>
          </p:cNvPr>
          <p:cNvSpPr>
            <a:spLocks noGrp="1"/>
          </p:cNvSpPr>
          <p:nvPr>
            <p:ph type="title"/>
          </p:nvPr>
        </p:nvSpPr>
        <p:spPr/>
        <p:txBody>
          <a:bodyPr/>
          <a:lstStyle/>
          <a:p>
            <a:r>
              <a:rPr lang="en-DE" dirty="0"/>
              <a:t>Experiments setup</a:t>
            </a:r>
          </a:p>
        </p:txBody>
      </p:sp>
      <p:sp>
        <p:nvSpPr>
          <p:cNvPr id="4" name="Rectangle 1">
            <a:extLst>
              <a:ext uri="{FF2B5EF4-FFF2-40B4-BE49-F238E27FC236}">
                <a16:creationId xmlns:a16="http://schemas.microsoft.com/office/drawing/2014/main" id="{A8CA820F-CD3B-D4E6-58F8-DE80C2FAD527}"/>
              </a:ext>
            </a:extLst>
          </p:cNvPr>
          <p:cNvSpPr>
            <a:spLocks noGrp="1" noChangeArrowheads="1"/>
          </p:cNvSpPr>
          <p:nvPr>
            <p:ph idx="1"/>
          </p:nvPr>
        </p:nvSpPr>
        <p:spPr bwMode="auto">
          <a:xfrm>
            <a:off x="838200" y="1690688"/>
            <a:ext cx="3566532" cy="15388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200" b="1" i="0" u="none" strike="noStrike" cap="none" normalizeH="0" baseline="0" dirty="0">
                <a:ln>
                  <a:noFill/>
                </a:ln>
                <a:solidFill>
                  <a:srgbClr val="000000"/>
                </a:solidFill>
                <a:effectLst/>
                <a:latin typeface="Arial" panose="020B0604020202020204" pitchFamily="34" charset="0"/>
              </a:rPr>
              <a:t>Evaluation Metrics</a:t>
            </a: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000" b="0" i="0" u="none" strike="noStrike" cap="none" normalizeH="0" baseline="0" dirty="0">
                <a:ln>
                  <a:noFill/>
                </a:ln>
                <a:solidFill>
                  <a:srgbClr val="000000"/>
                </a:solidFill>
                <a:effectLst/>
                <a:latin typeface="Arial" panose="020B0604020202020204" pitchFamily="34" charset="0"/>
              </a:rPr>
              <a:t>The authors evaluate fairness using the following metrics:</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VD@K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sVD@K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rVD@K</a:t>
            </a: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rgbClr val="000000"/>
                </a:solidFill>
                <a:effectLst/>
                <a:latin typeface="Arial" panose="020B0604020202020204" pitchFamily="34" charset="0"/>
              </a:rPr>
              <a:t>where K ∈ {20, 50, 100}.</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40E7A57D-1495-5342-2348-4EF644B28BF6}"/>
              </a:ext>
            </a:extLst>
          </p:cNvPr>
          <p:cNvSpPr txBox="1"/>
          <p:nvPr/>
        </p:nvSpPr>
        <p:spPr>
          <a:xfrm>
            <a:off x="838200" y="3292382"/>
            <a:ext cx="5190892" cy="3139321"/>
          </a:xfrm>
          <a:prstGeom prst="rect">
            <a:avLst/>
          </a:prstGeom>
          <a:noFill/>
        </p:spPr>
        <p:txBody>
          <a:bodyPr wrap="square">
            <a:spAutoFit/>
          </a:bodyPr>
          <a:lstStyle/>
          <a:p>
            <a:pPr algn="l">
              <a:buNone/>
            </a:pPr>
            <a:r>
              <a:rPr lang="en-GB" b="1" i="0" u="none" strike="noStrike" dirty="0">
                <a:solidFill>
                  <a:srgbClr val="000000"/>
                </a:solidFill>
                <a:effectLst/>
              </a:rPr>
              <a:t>Recommendation Models</a:t>
            </a:r>
          </a:p>
          <a:p>
            <a:pPr algn="l">
              <a:buNone/>
            </a:pPr>
            <a:r>
              <a:rPr lang="en-GB" b="0" i="0" u="none" strike="noStrike" dirty="0">
                <a:solidFill>
                  <a:srgbClr val="000000"/>
                </a:solidFill>
                <a:effectLst/>
              </a:rPr>
              <a:t>Three categories of models are evaluated:</a:t>
            </a:r>
          </a:p>
          <a:p>
            <a:pPr algn="l">
              <a:buNone/>
            </a:pPr>
            <a:r>
              <a:rPr lang="en-GB" b="1" i="0" u="none" strike="noStrike" dirty="0">
                <a:solidFill>
                  <a:srgbClr val="000000"/>
                </a:solidFill>
                <a:effectLst/>
              </a:rPr>
              <a:t>Baselines</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Random recommender</a:t>
            </a:r>
          </a:p>
          <a:p>
            <a:pPr algn="l">
              <a:buNone/>
            </a:pPr>
            <a:r>
              <a:rPr lang="en-GB" b="1" i="0" u="none" strike="noStrike" dirty="0">
                <a:solidFill>
                  <a:srgbClr val="000000"/>
                </a:solidFill>
                <a:effectLst/>
              </a:rPr>
              <a:t>Graph Neural Network models</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GCN</a:t>
            </a:r>
          </a:p>
          <a:p>
            <a:pPr algn="l">
              <a:buFont typeface="Arial" panose="020B0604020202020204" pitchFamily="34" charset="0"/>
              <a:buChar char="•"/>
            </a:pPr>
            <a:r>
              <a:rPr lang="en-GB" b="0" i="0" u="none" strike="noStrike" dirty="0" err="1">
                <a:solidFill>
                  <a:srgbClr val="000000"/>
                </a:solidFill>
                <a:effectLst/>
              </a:rPr>
              <a:t>LightGCN</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err="1">
                <a:solidFill>
                  <a:srgbClr val="000000"/>
                </a:solidFill>
                <a:effectLst/>
              </a:rPr>
              <a:t>FairDrop</a:t>
            </a:r>
            <a:r>
              <a:rPr lang="en-GB" b="0" i="0" u="none" strike="noStrike" dirty="0">
                <a:solidFill>
                  <a:srgbClr val="000000"/>
                </a:solidFill>
                <a:effectLst/>
              </a:rPr>
              <a:t> (a fairness-aware model)</a:t>
            </a:r>
          </a:p>
          <a:p>
            <a:pPr algn="l">
              <a:buNone/>
            </a:pPr>
            <a:r>
              <a:rPr lang="en-GB" b="0" i="0" u="none" strike="noStrike" dirty="0">
                <a:solidFill>
                  <a:srgbClr val="000000"/>
                </a:solidFill>
                <a:effectLst/>
              </a:rPr>
              <a:t>Method: node embeddings are learned and cosine similarity is used to rank candidate nodes and select Top-K recommendations.</a:t>
            </a:r>
          </a:p>
        </p:txBody>
      </p:sp>
      <p:sp>
        <p:nvSpPr>
          <p:cNvPr id="8" name="TextBox 7">
            <a:extLst>
              <a:ext uri="{FF2B5EF4-FFF2-40B4-BE49-F238E27FC236}">
                <a16:creationId xmlns:a16="http://schemas.microsoft.com/office/drawing/2014/main" id="{269D0B02-D857-8A25-7898-B52F7FAAF1EE}"/>
              </a:ext>
            </a:extLst>
          </p:cNvPr>
          <p:cNvSpPr txBox="1"/>
          <p:nvPr/>
        </p:nvSpPr>
        <p:spPr>
          <a:xfrm>
            <a:off x="6066264" y="705419"/>
            <a:ext cx="6099716" cy="1477328"/>
          </a:xfrm>
          <a:prstGeom prst="rect">
            <a:avLst/>
          </a:prstGeom>
          <a:noFill/>
        </p:spPr>
        <p:txBody>
          <a:bodyPr wrap="square">
            <a:spAutoFit/>
          </a:bodyPr>
          <a:lstStyle/>
          <a:p>
            <a:pPr algn="l">
              <a:buNone/>
            </a:pPr>
            <a:r>
              <a:rPr lang="en-GB" b="1" i="0" u="none" strike="noStrike" dirty="0">
                <a:solidFill>
                  <a:srgbClr val="000000"/>
                </a:solidFill>
                <a:effectLst/>
              </a:rPr>
              <a:t>Recommendation models (Matrix Factorization / Collaborative Filtering)</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BPR</a:t>
            </a:r>
          </a:p>
          <a:p>
            <a:pPr algn="l">
              <a:buFont typeface="Arial" panose="020B0604020202020204" pitchFamily="34" charset="0"/>
              <a:buChar char="•"/>
            </a:pPr>
            <a:r>
              <a:rPr lang="en-GB" b="0" i="0" u="none" strike="noStrike" dirty="0" err="1">
                <a:solidFill>
                  <a:srgbClr val="000000"/>
                </a:solidFill>
                <a:effectLst/>
              </a:rPr>
              <a:t>NeuMF</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NGCF</a:t>
            </a:r>
          </a:p>
        </p:txBody>
      </p:sp>
      <p:sp>
        <p:nvSpPr>
          <p:cNvPr id="10" name="TextBox 9">
            <a:extLst>
              <a:ext uri="{FF2B5EF4-FFF2-40B4-BE49-F238E27FC236}">
                <a16:creationId xmlns:a16="http://schemas.microsoft.com/office/drawing/2014/main" id="{82075CB0-BA00-0AA0-6E65-30CF94BE3E1C}"/>
              </a:ext>
            </a:extLst>
          </p:cNvPr>
          <p:cNvSpPr txBox="1"/>
          <p:nvPr/>
        </p:nvSpPr>
        <p:spPr>
          <a:xfrm>
            <a:off x="5871118" y="2245558"/>
            <a:ext cx="6099716" cy="4247317"/>
          </a:xfrm>
          <a:prstGeom prst="rect">
            <a:avLst/>
          </a:prstGeom>
          <a:noFill/>
        </p:spPr>
        <p:txBody>
          <a:bodyPr wrap="square">
            <a:spAutoFit/>
          </a:bodyPr>
          <a:lstStyle/>
          <a:p>
            <a:pPr algn="l">
              <a:buNone/>
            </a:pPr>
            <a:r>
              <a:rPr lang="en-GB" b="1" i="0" u="none" strike="noStrike" dirty="0">
                <a:solidFill>
                  <a:srgbClr val="000000"/>
                </a:solidFill>
                <a:effectLst/>
              </a:rPr>
              <a:t>Experimental Settings</a:t>
            </a:r>
          </a:p>
          <a:p>
            <a:pPr algn="l">
              <a:buFont typeface="Arial" panose="020B0604020202020204" pitchFamily="34" charset="0"/>
              <a:buChar char="•"/>
            </a:pPr>
            <a:r>
              <a:rPr lang="en-GB" b="0" i="0" u="none" strike="noStrike" dirty="0">
                <a:solidFill>
                  <a:srgbClr val="000000"/>
                </a:solidFill>
                <a:effectLst/>
              </a:rPr>
              <a:t>Models are trained on the network snapshot at time t</a:t>
            </a:r>
          </a:p>
          <a:p>
            <a:pPr algn="l">
              <a:buFont typeface="Arial" panose="020B0604020202020204" pitchFamily="34" charset="0"/>
              <a:buChar char="•"/>
            </a:pPr>
            <a:r>
              <a:rPr lang="en-GB" b="0" i="0" u="none" strike="noStrike" dirty="0">
                <a:solidFill>
                  <a:srgbClr val="000000"/>
                </a:solidFill>
                <a:effectLst/>
              </a:rPr>
              <a:t>New edges appearing at time t+1 are used for validation and testing</a:t>
            </a:r>
          </a:p>
          <a:p>
            <a:pPr algn="l">
              <a:buFont typeface="Arial" panose="020B0604020202020204" pitchFamily="34" charset="0"/>
              <a:buChar char="•"/>
            </a:pPr>
            <a:r>
              <a:rPr lang="en-GB" b="0" i="0" u="none" strike="noStrike" dirty="0">
                <a:solidFill>
                  <a:srgbClr val="000000"/>
                </a:solidFill>
                <a:effectLst/>
              </a:rPr>
              <a:t>Only new links where both endpoints exist in the training network are kept</a:t>
            </a:r>
          </a:p>
          <a:p>
            <a:pPr algn="l">
              <a:buFont typeface="Arial" panose="020B0604020202020204" pitchFamily="34" charset="0"/>
              <a:buChar char="•"/>
            </a:pPr>
            <a:r>
              <a:rPr lang="en-GB" b="0" i="0" u="none" strike="noStrike" dirty="0">
                <a:solidFill>
                  <a:srgbClr val="000000"/>
                </a:solidFill>
                <a:effectLst/>
              </a:rPr>
              <a:t>The train/validation/test split ratios remain consistent with Table 1 across all timestamps</a:t>
            </a:r>
          </a:p>
          <a:p>
            <a:pPr algn="l">
              <a:buNone/>
            </a:pPr>
            <a:r>
              <a:rPr lang="en-GB" b="1" i="0" u="none" strike="noStrike" dirty="0">
                <a:solidFill>
                  <a:srgbClr val="000000"/>
                </a:solidFill>
                <a:effectLst/>
              </a:rPr>
              <a:t>Model configuration</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GNNs: 2 layers, embedding dimension = 64</a:t>
            </a:r>
          </a:p>
          <a:p>
            <a:pPr algn="l">
              <a:buFont typeface="Arial" panose="020B0604020202020204" pitchFamily="34" charset="0"/>
              <a:buChar char="•"/>
            </a:pPr>
            <a:r>
              <a:rPr lang="en-GB" b="0" i="0" u="none" strike="noStrike" dirty="0">
                <a:solidFill>
                  <a:srgbClr val="000000"/>
                </a:solidFill>
                <a:effectLst/>
              </a:rPr>
              <a:t>Learning rate = 0.001</a:t>
            </a:r>
          </a:p>
          <a:p>
            <a:pPr algn="l">
              <a:buFont typeface="Arial" panose="020B0604020202020204" pitchFamily="34" charset="0"/>
              <a:buChar char="•"/>
            </a:pPr>
            <a:r>
              <a:rPr lang="en-GB" b="0" i="0" u="none" strike="noStrike" dirty="0">
                <a:solidFill>
                  <a:srgbClr val="000000"/>
                </a:solidFill>
                <a:effectLst/>
              </a:rPr>
              <a:t>Each model is trained for 100 epochs</a:t>
            </a:r>
          </a:p>
          <a:p>
            <a:pPr algn="l">
              <a:buFont typeface="Arial" panose="020B0604020202020204" pitchFamily="34" charset="0"/>
              <a:buChar char="•"/>
            </a:pPr>
            <a:r>
              <a:rPr lang="en-GB" b="0" i="0" u="none" strike="noStrike" dirty="0">
                <a:solidFill>
                  <a:srgbClr val="000000"/>
                </a:solidFill>
                <a:effectLst/>
              </a:rPr>
              <a:t>Due to the small size of the Enron and Norwegian datasets, each experiment is repeated 5 times and results are averaged</a:t>
            </a:r>
          </a:p>
        </p:txBody>
      </p:sp>
    </p:spTree>
    <p:extLst>
      <p:ext uri="{BB962C8B-B14F-4D97-AF65-F5344CB8AC3E}">
        <p14:creationId xmlns:p14="http://schemas.microsoft.com/office/powerpoint/2010/main" val="20611577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8BA169-51C8-7CBB-1A55-7B36DC3E5AC9}"/>
              </a:ext>
            </a:extLst>
          </p:cNvPr>
          <p:cNvPicPr>
            <a:picLocks noChangeAspect="1"/>
          </p:cNvPicPr>
          <p:nvPr/>
        </p:nvPicPr>
        <p:blipFill>
          <a:blip r:embed="rId2"/>
          <a:stretch>
            <a:fillRect/>
          </a:stretch>
        </p:blipFill>
        <p:spPr>
          <a:xfrm>
            <a:off x="247185" y="164350"/>
            <a:ext cx="11818435" cy="4634679"/>
          </a:xfrm>
          <a:prstGeom prst="rect">
            <a:avLst/>
          </a:prstGeom>
        </p:spPr>
      </p:pic>
      <p:sp>
        <p:nvSpPr>
          <p:cNvPr id="5" name="Rectangle 1">
            <a:extLst>
              <a:ext uri="{FF2B5EF4-FFF2-40B4-BE49-F238E27FC236}">
                <a16:creationId xmlns:a16="http://schemas.microsoft.com/office/drawing/2014/main" id="{0630390D-6CD1-5A1C-75AE-3998CC2AF34D}"/>
              </a:ext>
            </a:extLst>
          </p:cNvPr>
          <p:cNvSpPr>
            <a:spLocks noChangeArrowheads="1"/>
          </p:cNvSpPr>
          <p:nvPr/>
        </p:nvSpPr>
        <p:spPr bwMode="auto">
          <a:xfrm>
            <a:off x="247185" y="4672417"/>
            <a:ext cx="7772400"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A pipeline diagram summarizing how the paper addresses RQ1 (trend), RQ2 (correlation), and RQ3 (intervention).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Time axis shows snapshots GtGt​. For each snapshot, train a recommender FtFt​ and produce Top-K recommendations RtRt​.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Fairness is measured by VD (lower is fairer).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The “Counterfactual” block illustrates synthetic alternative evolutions (e.g., changing HR) to test causal impact.</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247336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6F66E-FC4B-C8BE-1390-990795248B6B}"/>
              </a:ext>
            </a:extLst>
          </p:cNvPr>
          <p:cNvSpPr>
            <a:spLocks noGrp="1"/>
          </p:cNvSpPr>
          <p:nvPr>
            <p:ph type="title"/>
          </p:nvPr>
        </p:nvSpPr>
        <p:spPr/>
        <p:txBody>
          <a:bodyPr/>
          <a:lstStyle/>
          <a:p>
            <a:r>
              <a:rPr lang="en-GB" dirty="0"/>
              <a:t>RQ1: Fairness Evolution</a:t>
            </a:r>
            <a:endParaRPr lang="en-DE" dirty="0"/>
          </a:p>
        </p:txBody>
      </p:sp>
      <p:sp>
        <p:nvSpPr>
          <p:cNvPr id="3" name="Content Placeholder 2">
            <a:extLst>
              <a:ext uri="{FF2B5EF4-FFF2-40B4-BE49-F238E27FC236}">
                <a16:creationId xmlns:a16="http://schemas.microsoft.com/office/drawing/2014/main" id="{17D02E7E-2C34-136A-DD5C-CDF945146B4B}"/>
              </a:ext>
            </a:extLst>
          </p:cNvPr>
          <p:cNvSpPr>
            <a:spLocks noGrp="1"/>
          </p:cNvSpPr>
          <p:nvPr>
            <p:ph idx="1"/>
          </p:nvPr>
        </p:nvSpPr>
        <p:spPr>
          <a:xfrm>
            <a:off x="715536" y="1435333"/>
            <a:ext cx="10515600" cy="3036307"/>
          </a:xfrm>
        </p:spPr>
        <p:txBody>
          <a:bodyPr>
            <a:normAutofit fontScale="92500" lnSpcReduction="10000"/>
          </a:bodyPr>
          <a:lstStyle/>
          <a:p>
            <a:r>
              <a:rPr lang="en-GB" dirty="0"/>
              <a:t>How does recommendation fairness of various models evolve over time?</a:t>
            </a:r>
          </a:p>
          <a:p>
            <a:pPr marL="0" indent="0">
              <a:buNone/>
            </a:pPr>
            <a:endParaRPr lang="en-GB" dirty="0"/>
          </a:p>
          <a:p>
            <a:pPr marL="0" indent="0">
              <a:buNone/>
            </a:pPr>
            <a:r>
              <a:rPr lang="en-GB" dirty="0"/>
              <a:t>They split the network into multiple temporal snapshots.</a:t>
            </a:r>
            <a:br>
              <a:rPr lang="en-GB" dirty="0"/>
            </a:br>
            <a:r>
              <a:rPr lang="en-GB" dirty="0"/>
              <a:t>At each timestamp, they train recommendation models and evaluate them on new links appearing at the next timestamp.</a:t>
            </a:r>
            <a:br>
              <a:rPr lang="en-GB" dirty="0"/>
            </a:br>
            <a:r>
              <a:rPr lang="en-GB" dirty="0"/>
              <a:t>They then use fairness metrics such as VD, </a:t>
            </a:r>
            <a:r>
              <a:rPr lang="en-GB" dirty="0" err="1"/>
              <a:t>sVD</a:t>
            </a:r>
            <a:r>
              <a:rPr lang="en-GB" dirty="0"/>
              <a:t>, and </a:t>
            </a:r>
            <a:r>
              <a:rPr lang="en-GB" dirty="0" err="1"/>
              <a:t>rVD</a:t>
            </a:r>
            <a:r>
              <a:rPr lang="en-GB" dirty="0"/>
              <a:t> to plot how fairness evolves over time.</a:t>
            </a:r>
            <a:endParaRPr lang="en-DE" dirty="0"/>
          </a:p>
        </p:txBody>
      </p:sp>
      <p:sp>
        <p:nvSpPr>
          <p:cNvPr id="4" name="Rectangle 1">
            <a:extLst>
              <a:ext uri="{FF2B5EF4-FFF2-40B4-BE49-F238E27FC236}">
                <a16:creationId xmlns:a16="http://schemas.microsoft.com/office/drawing/2014/main" id="{64A2085B-F5A1-70AD-AF7F-92DCA30010AC}"/>
              </a:ext>
            </a:extLst>
          </p:cNvPr>
          <p:cNvSpPr txBox="1">
            <a:spLocks noChangeArrowheads="1"/>
          </p:cNvSpPr>
          <p:nvPr/>
        </p:nvSpPr>
        <p:spPr bwMode="auto">
          <a:xfrm>
            <a:off x="715536" y="4471640"/>
            <a:ext cx="6075125"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FontTx/>
              <a:buNone/>
            </a:pPr>
            <a:r>
              <a:rPr lang="en-DE" altLang="en-DE" sz="1800" dirty="0">
                <a:solidFill>
                  <a:srgbClr val="000000"/>
                </a:solidFill>
                <a:latin typeface="Arial" panose="020B0604020202020204" pitchFamily="34" charset="0"/>
              </a:rPr>
              <a:t>For each timestamp tt, the authors:</a:t>
            </a:r>
            <a:endParaRPr lang="en-DE" altLang="en-DE" sz="1800" dirty="0">
              <a:latin typeface="Arial" panose="020B0604020202020204" pitchFamily="34" charset="0"/>
            </a:endParaRPr>
          </a:p>
          <a:p>
            <a:pPr marL="0" indent="0" eaLnBrk="0" fontAlgn="base" hangingPunct="0">
              <a:lnSpc>
                <a:spcPct val="100000"/>
              </a:lnSpc>
              <a:spcBef>
                <a:spcPct val="0"/>
              </a:spcBef>
              <a:spcAft>
                <a:spcPct val="0"/>
              </a:spcAft>
              <a:buFontTx/>
              <a:buAutoNum type="arabicPeriod"/>
            </a:pPr>
            <a:r>
              <a:rPr lang="en-DE" altLang="en-DE" sz="1800" dirty="0">
                <a:solidFill>
                  <a:srgbClr val="000000"/>
                </a:solidFill>
                <a:latin typeface="Arial" panose="020B0604020202020204" pitchFamily="34" charset="0"/>
              </a:rPr>
              <a:t>Train the recommendation model on the snapshot Gt,</a:t>
            </a:r>
          </a:p>
          <a:p>
            <a:pPr marL="0" indent="0" eaLnBrk="0" fontAlgn="base" hangingPunct="0">
              <a:lnSpc>
                <a:spcPct val="100000"/>
              </a:lnSpc>
              <a:spcBef>
                <a:spcPct val="0"/>
              </a:spcBef>
              <a:spcAft>
                <a:spcPct val="0"/>
              </a:spcAft>
              <a:buFontTx/>
              <a:buAutoNum type="arabicPeriod" startAt="2"/>
            </a:pPr>
            <a:r>
              <a:rPr lang="en-DE" altLang="en-DE" sz="1800" dirty="0">
                <a:solidFill>
                  <a:srgbClr val="000000"/>
                </a:solidFill>
                <a:latin typeface="Arial" panose="020B0604020202020204" pitchFamily="34" charset="0"/>
              </a:rPr>
              <a:t>Predict future links appearing at t+1</a:t>
            </a:r>
          </a:p>
          <a:p>
            <a:pPr marL="0" indent="0" eaLnBrk="0" fontAlgn="base" hangingPunct="0">
              <a:lnSpc>
                <a:spcPct val="100000"/>
              </a:lnSpc>
              <a:spcBef>
                <a:spcPct val="0"/>
              </a:spcBef>
              <a:spcAft>
                <a:spcPct val="0"/>
              </a:spcAft>
              <a:buFontTx/>
              <a:buAutoNum type="arabicPeriod" startAt="3"/>
            </a:pPr>
            <a:r>
              <a:rPr lang="en-DE" altLang="en-DE" sz="1800" dirty="0">
                <a:solidFill>
                  <a:srgbClr val="000000"/>
                </a:solidFill>
                <a:latin typeface="Arial" panose="020B0604020202020204" pitchFamily="34" charset="0"/>
              </a:rPr>
              <a:t>Compute fairness metrics (VD, sVD, rVD),</a:t>
            </a:r>
          </a:p>
          <a:p>
            <a:pPr marL="0" indent="0" eaLnBrk="0" fontAlgn="base" hangingPunct="0">
              <a:lnSpc>
                <a:spcPct val="100000"/>
              </a:lnSpc>
              <a:spcBef>
                <a:spcPct val="0"/>
              </a:spcBef>
              <a:spcAft>
                <a:spcPct val="0"/>
              </a:spcAft>
              <a:buFontTx/>
              <a:buAutoNum type="arabicPeriod" startAt="4"/>
            </a:pPr>
            <a:r>
              <a:rPr lang="en-DE" altLang="en-DE" sz="1800" dirty="0">
                <a:solidFill>
                  <a:srgbClr val="000000"/>
                </a:solidFill>
                <a:latin typeface="Arial" panose="020B0604020202020204" pitchFamily="34" charset="0"/>
              </a:rPr>
              <a:t>Plot these values over time to observe fairness trends.</a:t>
            </a:r>
          </a:p>
          <a:p>
            <a:pPr marL="0" indent="0" eaLnBrk="0" fontAlgn="base" hangingPunct="0">
              <a:lnSpc>
                <a:spcPct val="100000"/>
              </a:lnSpc>
              <a:spcBef>
                <a:spcPct val="0"/>
              </a:spcBef>
              <a:spcAft>
                <a:spcPct val="0"/>
              </a:spcAft>
              <a:buFontTx/>
              <a:buNone/>
            </a:pPr>
            <a:endParaRPr lang="en-DE" altLang="en-DE" sz="1800" dirty="0">
              <a:latin typeface="Arial" panose="020B0604020202020204" pitchFamily="34" charset="0"/>
            </a:endParaRPr>
          </a:p>
        </p:txBody>
      </p:sp>
    </p:spTree>
    <p:extLst>
      <p:ext uri="{BB962C8B-B14F-4D97-AF65-F5344CB8AC3E}">
        <p14:creationId xmlns:p14="http://schemas.microsoft.com/office/powerpoint/2010/main" val="4155838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87159E7-FBFF-A21D-D622-7BC3BF52C606}"/>
              </a:ext>
            </a:extLst>
          </p:cNvPr>
          <p:cNvPicPr>
            <a:picLocks noChangeAspect="1"/>
          </p:cNvPicPr>
          <p:nvPr/>
        </p:nvPicPr>
        <p:blipFill>
          <a:blip r:embed="rId2"/>
          <a:stretch>
            <a:fillRect/>
          </a:stretch>
        </p:blipFill>
        <p:spPr>
          <a:xfrm>
            <a:off x="6788794" y="0"/>
            <a:ext cx="5037513" cy="6858000"/>
          </a:xfrm>
          <a:prstGeom prst="rect">
            <a:avLst/>
          </a:prstGeom>
        </p:spPr>
      </p:pic>
      <p:sp>
        <p:nvSpPr>
          <p:cNvPr id="9" name="TextBox 8">
            <a:extLst>
              <a:ext uri="{FF2B5EF4-FFF2-40B4-BE49-F238E27FC236}">
                <a16:creationId xmlns:a16="http://schemas.microsoft.com/office/drawing/2014/main" id="{4B39A931-EF8C-3349-752B-2C9DA87A17A4}"/>
              </a:ext>
            </a:extLst>
          </p:cNvPr>
          <p:cNvSpPr txBox="1"/>
          <p:nvPr/>
        </p:nvSpPr>
        <p:spPr>
          <a:xfrm>
            <a:off x="365693" y="497990"/>
            <a:ext cx="6099716" cy="2585323"/>
          </a:xfrm>
          <a:prstGeom prst="rect">
            <a:avLst/>
          </a:prstGeom>
          <a:noFill/>
        </p:spPr>
        <p:txBody>
          <a:bodyPr wrap="square">
            <a:spAutoFit/>
          </a:bodyPr>
          <a:lstStyle/>
          <a:p>
            <a:r>
              <a:rPr lang="en-GB" b="0" i="0" u="none" strike="noStrike" dirty="0">
                <a:solidFill>
                  <a:srgbClr val="000000"/>
                </a:solidFill>
                <a:effectLst/>
                <a:latin typeface="-webkit-standard"/>
              </a:rPr>
              <a:t>Figure 3 shows the temporal evolution of fairness across different models and datasets.</a:t>
            </a:r>
            <a:br>
              <a:rPr lang="en-GB" dirty="0"/>
            </a:br>
            <a:r>
              <a:rPr lang="en-GB" b="0" i="0" u="none" strike="noStrike" dirty="0">
                <a:solidFill>
                  <a:srgbClr val="000000"/>
                </a:solidFill>
                <a:effectLst/>
                <a:latin typeface="-webkit-standard"/>
              </a:rPr>
              <a:t>We observe a consistent decrease in VD over time, meaning that recommendation visibility becomes more balanced.</a:t>
            </a:r>
            <a:br>
              <a:rPr lang="en-GB" dirty="0"/>
            </a:br>
            <a:r>
              <a:rPr lang="en-GB" b="0" i="0" u="none" strike="noStrike" dirty="0">
                <a:solidFill>
                  <a:srgbClr val="000000"/>
                </a:solidFill>
                <a:effectLst/>
                <a:latin typeface="-webkit-standard"/>
              </a:rPr>
              <a:t>This trend holds across Enron, Norwegian, and DBLP, indicating that the phenomenon is not model-specific.</a:t>
            </a:r>
            <a:br>
              <a:rPr lang="en-GB" dirty="0"/>
            </a:br>
            <a:r>
              <a:rPr lang="en-GB" b="0" i="0" u="none" strike="noStrike" dirty="0">
                <a:solidFill>
                  <a:srgbClr val="000000"/>
                </a:solidFill>
                <a:effectLst/>
                <a:latin typeface="-webkit-standard"/>
              </a:rPr>
              <a:t>However, </a:t>
            </a:r>
            <a:r>
              <a:rPr lang="en-GB" b="0" i="0" u="none" strike="noStrike" dirty="0" err="1">
                <a:solidFill>
                  <a:srgbClr val="000000"/>
                </a:solidFill>
                <a:effectLst/>
                <a:latin typeface="-webkit-standard"/>
              </a:rPr>
              <a:t>sVD</a:t>
            </a:r>
            <a:r>
              <a:rPr lang="en-GB" b="0" i="0" u="none" strike="noStrike" dirty="0">
                <a:solidFill>
                  <a:srgbClr val="000000"/>
                </a:solidFill>
                <a:effectLst/>
                <a:latin typeface="-webkit-standard"/>
              </a:rPr>
              <a:t> remains positive, suggesting that despite improvement, recommendations still </a:t>
            </a:r>
            <a:r>
              <a:rPr lang="en-GB" b="0" i="0" u="none" strike="noStrike" dirty="0" err="1">
                <a:solidFill>
                  <a:srgbClr val="000000"/>
                </a:solidFill>
                <a:effectLst/>
                <a:latin typeface="-webkit-standard"/>
              </a:rPr>
              <a:t>favor</a:t>
            </a:r>
            <a:r>
              <a:rPr lang="en-GB" b="0" i="0" u="none" strike="noStrike" dirty="0">
                <a:solidFill>
                  <a:srgbClr val="000000"/>
                </a:solidFill>
                <a:effectLst/>
                <a:latin typeface="-webkit-standard"/>
              </a:rPr>
              <a:t> the majority group overall.</a:t>
            </a:r>
            <a:endParaRPr lang="en-DE" dirty="0"/>
          </a:p>
        </p:txBody>
      </p:sp>
      <p:sp>
        <p:nvSpPr>
          <p:cNvPr id="11" name="TextBox 10">
            <a:extLst>
              <a:ext uri="{FF2B5EF4-FFF2-40B4-BE49-F238E27FC236}">
                <a16:creationId xmlns:a16="http://schemas.microsoft.com/office/drawing/2014/main" id="{49114B1B-09D6-DD27-5A28-2013569D2FF4}"/>
              </a:ext>
            </a:extLst>
          </p:cNvPr>
          <p:cNvSpPr txBox="1"/>
          <p:nvPr/>
        </p:nvSpPr>
        <p:spPr>
          <a:xfrm>
            <a:off x="365693" y="3267099"/>
            <a:ext cx="6099716" cy="1477328"/>
          </a:xfrm>
          <a:prstGeom prst="rect">
            <a:avLst/>
          </a:prstGeom>
          <a:noFill/>
        </p:spPr>
        <p:txBody>
          <a:bodyPr wrap="square">
            <a:spAutoFit/>
          </a:bodyPr>
          <a:lstStyle/>
          <a:p>
            <a:r>
              <a:rPr lang="en-GB" b="0" i="0" u="none" strike="noStrike" dirty="0">
                <a:solidFill>
                  <a:srgbClr val="000000"/>
                </a:solidFill>
                <a:effectLst/>
                <a:latin typeface="-webkit-standard"/>
              </a:rPr>
              <a:t>The conclusion of RQ1 is that recommendation fairness is not a static property.</a:t>
            </a:r>
            <a:br>
              <a:rPr lang="en-GB" dirty="0"/>
            </a:br>
            <a:r>
              <a:rPr lang="en-GB" b="0" i="0" u="none" strike="noStrike" dirty="0">
                <a:solidFill>
                  <a:srgbClr val="000000"/>
                </a:solidFill>
                <a:effectLst/>
                <a:latin typeface="-webkit-standard"/>
              </a:rPr>
              <a:t>Instead, it evolves over time, and in real-world dynamic networks, most models tend to become fairer as the network grows.</a:t>
            </a:r>
            <a:endParaRPr lang="en-DE" dirty="0"/>
          </a:p>
        </p:txBody>
      </p:sp>
      <p:sp>
        <p:nvSpPr>
          <p:cNvPr id="12" name="Rectangle 2">
            <a:extLst>
              <a:ext uri="{FF2B5EF4-FFF2-40B4-BE49-F238E27FC236}">
                <a16:creationId xmlns:a16="http://schemas.microsoft.com/office/drawing/2014/main" id="{EBA53536-D8BA-5822-34B3-E05506566430}"/>
              </a:ext>
            </a:extLst>
          </p:cNvPr>
          <p:cNvSpPr>
            <a:spLocks noChangeArrowheads="1"/>
          </p:cNvSpPr>
          <p:nvPr/>
        </p:nvSpPr>
        <p:spPr bwMode="auto">
          <a:xfrm>
            <a:off x="365693" y="4906328"/>
            <a:ext cx="566481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indent="0" eaLnBrk="1" fontAlgn="base" hangingPunct="1">
              <a:lnSpc>
                <a:spcPct val="100000"/>
              </a:lnSpc>
              <a:spcBef>
                <a:spcPct val="0"/>
              </a:spcBef>
              <a:spcAft>
                <a:spcPct val="0"/>
              </a:spcAft>
              <a:buClrTx/>
              <a:buSzTx/>
              <a:buFontTx/>
              <a:buNone/>
              <a:tabLst/>
            </a:pPr>
            <a:r>
              <a:rPr lang="en-DE" altLang="en-DE" dirty="0">
                <a:solidFill>
                  <a:srgbClr val="000000"/>
                </a:solidFill>
                <a:latin typeface="-webkit-standard"/>
              </a:rPr>
              <a:t>The model itself does not change over time—the same algorithm is retrained at each timestamp.</a:t>
            </a:r>
            <a:br>
              <a:rPr lang="en-DE" altLang="en-DE" dirty="0">
                <a:solidFill>
                  <a:srgbClr val="000000"/>
                </a:solidFill>
                <a:latin typeface="-webkit-standard"/>
              </a:rPr>
            </a:br>
            <a:r>
              <a:rPr lang="en-DE" altLang="en-DE" dirty="0">
                <a:solidFill>
                  <a:srgbClr val="000000"/>
                </a:solidFill>
                <a:latin typeface="-webkit-standard"/>
              </a:rPr>
              <a:t>Therefore, the change in fairness is more likely driven by changes in the underlying network structure rather than improvements in the algorithm, which directly motivates RQ2.</a:t>
            </a:r>
          </a:p>
        </p:txBody>
      </p:sp>
    </p:spTree>
    <p:extLst>
      <p:ext uri="{BB962C8B-B14F-4D97-AF65-F5344CB8AC3E}">
        <p14:creationId xmlns:p14="http://schemas.microsoft.com/office/powerpoint/2010/main" val="25027313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CC035-3810-CAD6-505F-E1E207F5B67A}"/>
              </a:ext>
            </a:extLst>
          </p:cNvPr>
          <p:cNvSpPr>
            <a:spLocks noGrp="1"/>
          </p:cNvSpPr>
          <p:nvPr>
            <p:ph type="title"/>
          </p:nvPr>
        </p:nvSpPr>
        <p:spPr>
          <a:xfrm>
            <a:off x="167268" y="0"/>
            <a:ext cx="10515600" cy="1325563"/>
          </a:xfrm>
        </p:spPr>
        <p:txBody>
          <a:bodyPr/>
          <a:lstStyle/>
          <a:p>
            <a:r>
              <a:rPr lang="en-DE" dirty="0"/>
              <a:t>Introduction</a:t>
            </a:r>
          </a:p>
        </p:txBody>
      </p:sp>
      <p:sp>
        <p:nvSpPr>
          <p:cNvPr id="4" name="Rectangle 1">
            <a:extLst>
              <a:ext uri="{FF2B5EF4-FFF2-40B4-BE49-F238E27FC236}">
                <a16:creationId xmlns:a16="http://schemas.microsoft.com/office/drawing/2014/main" id="{CBCBDE4E-E56F-76E1-81BF-14F4D73B794A}"/>
              </a:ext>
            </a:extLst>
          </p:cNvPr>
          <p:cNvSpPr>
            <a:spLocks noChangeArrowheads="1"/>
          </p:cNvSpPr>
          <p:nvPr/>
        </p:nvSpPr>
        <p:spPr bwMode="auto">
          <a:xfrm>
            <a:off x="314092" y="1504732"/>
            <a:ext cx="5352586" cy="34470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2000" i="0" u="none" strike="noStrike" cap="none" normalizeH="0" baseline="0" dirty="0">
                <a:ln>
                  <a:noFill/>
                </a:ln>
                <a:solidFill>
                  <a:srgbClr val="000000"/>
                </a:solidFill>
                <a:effectLst/>
                <a:latin typeface="Arial" panose="020B0604020202020204" pitchFamily="34" charset="0"/>
              </a:rPr>
              <a:t>Research Questions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2000" i="0" u="none" strike="noStrike" cap="none" normalizeH="0" baseline="0" dirty="0">
              <a:ln>
                <a:noFill/>
              </a:ln>
              <a:solidFill>
                <a:schemeClr val="tx1"/>
              </a:solidFill>
              <a:effectLst/>
              <a:latin typeface="Arial" panose="020B0604020202020204" pitchFamily="34" charset="0"/>
            </a:endParaRPr>
          </a:p>
          <a:p>
            <a:pPr marR="0" lvl="0" indent="-342900">
              <a:lnSpc>
                <a:spcPct val="100000"/>
              </a:lnSpc>
              <a:buClrTx/>
              <a:buSzTx/>
              <a:buFontTx/>
              <a:buChar char="•"/>
              <a:tabLst/>
            </a:pPr>
            <a:r>
              <a:rPr lang="en-DE" altLang="en-DE" sz="2000" dirty="0">
                <a:solidFill>
                  <a:srgbClr val="000000"/>
                </a:solidFill>
              </a:rPr>
              <a:t>How does recommendation fairness evolve over time?</a:t>
            </a:r>
          </a:p>
          <a:p>
            <a:pPr marR="0" lvl="0" indent="-342900">
              <a:lnSpc>
                <a:spcPct val="100000"/>
              </a:lnSpc>
              <a:buClrTx/>
              <a:buSzTx/>
              <a:buFontTx/>
              <a:buChar char="•"/>
              <a:tabLst/>
            </a:pPr>
            <a:r>
              <a:rPr lang="en-DE" altLang="en-DE" sz="2000" dirty="0">
                <a:solidFill>
                  <a:srgbClr val="000000"/>
                </a:solidFill>
              </a:rPr>
              <a:t>What is the relationship between fairness and network structural features (e.g., minority ratio, homophily)?</a:t>
            </a:r>
          </a:p>
          <a:p>
            <a:pPr marR="0" lvl="0" indent="-342900">
              <a:lnSpc>
                <a:spcPct val="100000"/>
              </a:lnSpc>
              <a:buClrTx/>
              <a:buSzTx/>
              <a:buFontTx/>
              <a:buChar char="•"/>
              <a:tabLst/>
            </a:pPr>
            <a:r>
              <a:rPr lang="en-DE" altLang="en-DE" sz="2000" dirty="0">
                <a:solidFill>
                  <a:srgbClr val="000000"/>
                </a:solidFill>
              </a:rPr>
              <a:t>How do structural interventions (manually changing the network) affect recommendation fairness?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5" name="Rectangle 1">
            <a:extLst>
              <a:ext uri="{FF2B5EF4-FFF2-40B4-BE49-F238E27FC236}">
                <a16:creationId xmlns:a16="http://schemas.microsoft.com/office/drawing/2014/main" id="{6C09A2FB-016F-00E5-6283-821345EF8F7D}"/>
              </a:ext>
            </a:extLst>
          </p:cNvPr>
          <p:cNvSpPr>
            <a:spLocks noChangeArrowheads="1"/>
          </p:cNvSpPr>
          <p:nvPr/>
        </p:nvSpPr>
        <p:spPr bwMode="auto">
          <a:xfrm>
            <a:off x="5936165" y="1536754"/>
            <a:ext cx="6378498" cy="2831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FontTx/>
              <a:buNone/>
            </a:pPr>
            <a:r>
              <a:rPr lang="en-DE" altLang="en-DE" sz="2000" dirty="0">
                <a:solidFill>
                  <a:srgbClr val="000000"/>
                </a:solidFill>
                <a:latin typeface="Arial" panose="020B0604020202020204" pitchFamily="34" charset="0"/>
              </a:rPr>
              <a:t>Core Contributions</a:t>
            </a:r>
          </a:p>
          <a:p>
            <a:pPr eaLnBrk="0" fontAlgn="base" hangingPunct="0">
              <a:spcBef>
                <a:spcPct val="0"/>
              </a:spcBef>
              <a:spcAft>
                <a:spcPct val="0"/>
              </a:spcAft>
              <a:buFontTx/>
              <a:buNone/>
            </a:pPr>
            <a:endParaRPr lang="en-DE" altLang="en-DE" sz="2000" dirty="0">
              <a:solidFill>
                <a:srgbClr val="000000"/>
              </a:solidFill>
              <a:latin typeface="Arial" panose="020B0604020202020204" pitchFamily="34" charset="0"/>
            </a:endParaRPr>
          </a:p>
          <a:p>
            <a:pPr eaLnBrk="0" fontAlgn="base" hangingPunct="0">
              <a:spcBef>
                <a:spcPct val="0"/>
              </a:spcBef>
              <a:spcAft>
                <a:spcPct val="0"/>
              </a:spcAft>
              <a:buFontTx/>
              <a:buChar char="•"/>
            </a:pPr>
            <a:r>
              <a:rPr lang="en-DE" altLang="en-DE" sz="2000" dirty="0">
                <a:solidFill>
                  <a:srgbClr val="000000"/>
                </a:solidFill>
                <a:latin typeface="Arial" panose="020B0604020202020204" pitchFamily="34" charset="0"/>
              </a:rPr>
              <a:t> Shifted the fairness paradigm from static to dynamic/longitudinal.</a:t>
            </a:r>
          </a:p>
          <a:p>
            <a:pPr eaLnBrk="0" fontAlgn="base" hangingPunct="0">
              <a:spcBef>
                <a:spcPct val="0"/>
              </a:spcBef>
              <a:spcAft>
                <a:spcPct val="0"/>
              </a:spcAft>
              <a:buFontTx/>
              <a:buChar char="•"/>
            </a:pPr>
            <a:r>
              <a:rPr lang="en-DE" altLang="en-DE" sz="2000" dirty="0">
                <a:solidFill>
                  <a:srgbClr val="000000"/>
                </a:solidFill>
                <a:latin typeface="Arial" panose="020B0604020202020204" pitchFamily="34" charset="0"/>
              </a:rPr>
              <a:t> Quantified the link between network topology and algorithmic fairness.</a:t>
            </a:r>
          </a:p>
          <a:p>
            <a:pPr eaLnBrk="0" fontAlgn="base" hangingPunct="0">
              <a:spcBef>
                <a:spcPct val="0"/>
              </a:spcBef>
              <a:spcAft>
                <a:spcPct val="0"/>
              </a:spcAft>
              <a:buFontTx/>
              <a:buChar char="•"/>
            </a:pPr>
            <a:r>
              <a:rPr lang="en-DE" altLang="en-DE" sz="2000" dirty="0">
                <a:solidFill>
                  <a:srgbClr val="000000"/>
                </a:solidFill>
                <a:latin typeface="Arial" panose="020B0604020202020204" pitchFamily="34" charset="0"/>
              </a:rPr>
              <a:t> Introduced counterfactual evolution as a method to predict how structural changes impact social equity.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769845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A7905-E274-7459-9765-0FC347279E57}"/>
              </a:ext>
            </a:extLst>
          </p:cNvPr>
          <p:cNvSpPr>
            <a:spLocks noGrp="1"/>
          </p:cNvSpPr>
          <p:nvPr>
            <p:ph type="title"/>
          </p:nvPr>
        </p:nvSpPr>
        <p:spPr/>
        <p:txBody>
          <a:bodyPr>
            <a:normAutofit/>
          </a:bodyPr>
          <a:lstStyle/>
          <a:p>
            <a:r>
              <a:rPr lang="en-GB" dirty="0"/>
              <a:t>RQ2: Association between Fairness and Network Properties</a:t>
            </a:r>
            <a:endParaRPr lang="en-DE" dirty="0"/>
          </a:p>
        </p:txBody>
      </p:sp>
      <p:sp>
        <p:nvSpPr>
          <p:cNvPr id="3" name="Content Placeholder 2">
            <a:extLst>
              <a:ext uri="{FF2B5EF4-FFF2-40B4-BE49-F238E27FC236}">
                <a16:creationId xmlns:a16="http://schemas.microsoft.com/office/drawing/2014/main" id="{7055A946-E321-7FCC-9654-553A14A1F974}"/>
              </a:ext>
            </a:extLst>
          </p:cNvPr>
          <p:cNvSpPr>
            <a:spLocks noGrp="1"/>
          </p:cNvSpPr>
          <p:nvPr>
            <p:ph idx="1"/>
          </p:nvPr>
        </p:nvSpPr>
        <p:spPr>
          <a:xfrm>
            <a:off x="838200" y="1968844"/>
            <a:ext cx="10515600" cy="4351338"/>
          </a:xfrm>
        </p:spPr>
        <p:txBody>
          <a:bodyPr/>
          <a:lstStyle/>
          <a:p>
            <a:pPr marL="0" indent="0">
              <a:buNone/>
            </a:pPr>
            <a:r>
              <a:rPr lang="en-GB" dirty="0"/>
              <a:t>How is recommendation fairness associated with network properties over time?</a:t>
            </a:r>
          </a:p>
          <a:p>
            <a:pPr marL="0" indent="0">
              <a:buNone/>
            </a:pPr>
            <a:endParaRPr lang="en-GB" dirty="0"/>
          </a:p>
          <a:p>
            <a:r>
              <a:rPr lang="en-GB" b="1" dirty="0"/>
              <a:t>MR (Minority Ratio)</a:t>
            </a:r>
            <a:r>
              <a:rPr lang="en-GB" dirty="0"/>
              <a:t>: whether the proportion of minority users increases over time</a:t>
            </a:r>
          </a:p>
          <a:p>
            <a:r>
              <a:rPr lang="en-GB" b="1" dirty="0"/>
              <a:t>HR (Homophily Ratio)</a:t>
            </a:r>
            <a:r>
              <a:rPr lang="en-GB" dirty="0"/>
              <a:t>: whether users increasingly connect only with similar people</a:t>
            </a:r>
          </a:p>
          <a:p>
            <a:r>
              <a:rPr lang="en-GB" dirty="0"/>
              <a:t>Plus other properties such as edge density, average degree, and clustering coefficient.</a:t>
            </a:r>
            <a:endParaRPr lang="en-DE" dirty="0"/>
          </a:p>
        </p:txBody>
      </p:sp>
    </p:spTree>
    <p:extLst>
      <p:ext uri="{BB962C8B-B14F-4D97-AF65-F5344CB8AC3E}">
        <p14:creationId xmlns:p14="http://schemas.microsoft.com/office/powerpoint/2010/main" val="15801184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8BBA13-57D4-3776-1061-406AD0863C64}"/>
              </a:ext>
            </a:extLst>
          </p:cNvPr>
          <p:cNvSpPr>
            <a:spLocks noGrp="1"/>
          </p:cNvSpPr>
          <p:nvPr>
            <p:ph idx="1"/>
          </p:nvPr>
        </p:nvSpPr>
        <p:spPr/>
        <p:txBody>
          <a:bodyPr/>
          <a:lstStyle/>
          <a:p>
            <a:r>
              <a:rPr lang="en-GB" dirty="0"/>
              <a:t>At each timestamp, they compute both:</a:t>
            </a:r>
          </a:p>
          <a:p>
            <a:r>
              <a:rPr lang="en-GB" dirty="0"/>
              <a:t>Fairness metrics (e.g., VD@K)</a:t>
            </a:r>
          </a:p>
          <a:p>
            <a:r>
              <a:rPr lang="en-GB" dirty="0"/>
              <a:t>Network properties (MR, HR, ED, etc.)</a:t>
            </a:r>
            <a:br>
              <a:rPr lang="en-GB" dirty="0"/>
            </a:br>
            <a:r>
              <a:rPr lang="en-GB" dirty="0"/>
              <a:t>They then perform correlation analysis (Spearman and Pearson) to identify which properties consistently co-evolve with fairness.</a:t>
            </a:r>
            <a:br>
              <a:rPr lang="en-GB" dirty="0"/>
            </a:br>
            <a:r>
              <a:rPr lang="en-GB" dirty="0"/>
              <a:t>In the appendix, they further use regression (random forest) to test which properties best predict fairness.</a:t>
            </a:r>
          </a:p>
          <a:p>
            <a:endParaRPr lang="en-DE" dirty="0"/>
          </a:p>
        </p:txBody>
      </p:sp>
    </p:spTree>
    <p:extLst>
      <p:ext uri="{BB962C8B-B14F-4D97-AF65-F5344CB8AC3E}">
        <p14:creationId xmlns:p14="http://schemas.microsoft.com/office/powerpoint/2010/main" val="9801435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506C637-2194-FA01-1A59-7D5F7D79C9EE}"/>
              </a:ext>
            </a:extLst>
          </p:cNvPr>
          <p:cNvPicPr>
            <a:picLocks noChangeAspect="1"/>
          </p:cNvPicPr>
          <p:nvPr/>
        </p:nvPicPr>
        <p:blipFill>
          <a:blip r:embed="rId2"/>
          <a:stretch>
            <a:fillRect/>
          </a:stretch>
        </p:blipFill>
        <p:spPr>
          <a:xfrm>
            <a:off x="5754029" y="365125"/>
            <a:ext cx="6122485" cy="6249048"/>
          </a:xfrm>
          <a:prstGeom prst="rect">
            <a:avLst/>
          </a:prstGeom>
        </p:spPr>
      </p:pic>
      <p:sp>
        <p:nvSpPr>
          <p:cNvPr id="8" name="TextBox 7">
            <a:extLst>
              <a:ext uri="{FF2B5EF4-FFF2-40B4-BE49-F238E27FC236}">
                <a16:creationId xmlns:a16="http://schemas.microsoft.com/office/drawing/2014/main" id="{6D363100-FD24-AAC4-417A-50B9D598C929}"/>
              </a:ext>
            </a:extLst>
          </p:cNvPr>
          <p:cNvSpPr txBox="1"/>
          <p:nvPr/>
        </p:nvSpPr>
        <p:spPr>
          <a:xfrm>
            <a:off x="439311" y="535249"/>
            <a:ext cx="5012473" cy="2575942"/>
          </a:xfrm>
          <a:prstGeom prst="rect">
            <a:avLst/>
          </a:prstGeom>
          <a:noFill/>
        </p:spPr>
        <p:txBody>
          <a:bodyPr wrap="square">
            <a:spAutoFit/>
          </a:bodyPr>
          <a:lstStyle/>
          <a:p>
            <a:r>
              <a:rPr lang="en-GB" b="0" i="0" u="none" strike="noStrike" dirty="0">
                <a:solidFill>
                  <a:srgbClr val="000000"/>
                </a:solidFill>
                <a:effectLst/>
                <a:latin typeface="-webkit-standard"/>
              </a:rPr>
              <a:t>The correlation heatmaps show that Minority Ratio and Homophily Ratio exhibit the most consistent and strongest associations with fairness, especially in the Norwegian and DBLP datasets.</a:t>
            </a:r>
            <a:br>
              <a:rPr lang="en-GB" dirty="0"/>
            </a:br>
            <a:r>
              <a:rPr lang="en-GB" b="0" i="0" u="none" strike="noStrike" dirty="0">
                <a:solidFill>
                  <a:srgbClr val="000000"/>
                </a:solidFill>
                <a:effectLst/>
                <a:latin typeface="-webkit-standard"/>
              </a:rPr>
              <a:t>Other structural properties show weaker or unstable correlations.</a:t>
            </a:r>
            <a:br>
              <a:rPr lang="en-GB" dirty="0"/>
            </a:br>
            <a:r>
              <a:rPr lang="en-GB" b="0" i="0" u="none" strike="noStrike" dirty="0">
                <a:solidFill>
                  <a:srgbClr val="000000"/>
                </a:solidFill>
                <a:effectLst/>
                <a:latin typeface="-webkit-standard"/>
              </a:rPr>
              <a:t>This suggests that changes in fairness are more likely driven by structural evolution rather than model </a:t>
            </a:r>
            <a:r>
              <a:rPr lang="en-GB" b="0" i="0" u="none" strike="noStrike" dirty="0" err="1">
                <a:solidFill>
                  <a:srgbClr val="000000"/>
                </a:solidFill>
                <a:effectLst/>
                <a:latin typeface="-webkit-standard"/>
              </a:rPr>
              <a:t>behavior</a:t>
            </a:r>
            <a:r>
              <a:rPr lang="en-GB" b="0" i="0" u="none" strike="noStrike" dirty="0">
                <a:solidFill>
                  <a:srgbClr val="000000"/>
                </a:solidFill>
                <a:effectLst/>
                <a:latin typeface="-webkit-standard"/>
              </a:rPr>
              <a:t>.</a:t>
            </a:r>
            <a:endParaRPr lang="en-DE" dirty="0"/>
          </a:p>
        </p:txBody>
      </p:sp>
      <p:sp>
        <p:nvSpPr>
          <p:cNvPr id="10" name="TextBox 9">
            <a:extLst>
              <a:ext uri="{FF2B5EF4-FFF2-40B4-BE49-F238E27FC236}">
                <a16:creationId xmlns:a16="http://schemas.microsoft.com/office/drawing/2014/main" id="{315D696D-D962-638E-A1CA-897940E03DF1}"/>
              </a:ext>
            </a:extLst>
          </p:cNvPr>
          <p:cNvSpPr txBox="1"/>
          <p:nvPr/>
        </p:nvSpPr>
        <p:spPr>
          <a:xfrm>
            <a:off x="399119" y="3334213"/>
            <a:ext cx="5092855" cy="1477328"/>
          </a:xfrm>
          <a:prstGeom prst="rect">
            <a:avLst/>
          </a:prstGeom>
          <a:noFill/>
        </p:spPr>
        <p:txBody>
          <a:bodyPr wrap="square">
            <a:spAutoFit/>
          </a:bodyPr>
          <a:lstStyle/>
          <a:p>
            <a:r>
              <a:rPr lang="en-GB" b="0" i="0" u="none" strike="noStrike" dirty="0">
                <a:solidFill>
                  <a:srgbClr val="000000"/>
                </a:solidFill>
                <a:effectLst/>
                <a:latin typeface="-webkit-standard"/>
              </a:rPr>
              <a:t>In the appendix, the authors further conduct a random forest regression experiment and find that using only MR and HR already achieves strong predictive performance for VD, while adding more features brings little improvement.</a:t>
            </a:r>
            <a:endParaRPr lang="en-DE" dirty="0"/>
          </a:p>
        </p:txBody>
      </p:sp>
      <p:sp>
        <p:nvSpPr>
          <p:cNvPr id="12" name="TextBox 11">
            <a:extLst>
              <a:ext uri="{FF2B5EF4-FFF2-40B4-BE49-F238E27FC236}">
                <a16:creationId xmlns:a16="http://schemas.microsoft.com/office/drawing/2014/main" id="{0F8C2E6C-113F-F5B0-CDDA-4BACB1748356}"/>
              </a:ext>
            </a:extLst>
          </p:cNvPr>
          <p:cNvSpPr txBox="1"/>
          <p:nvPr/>
        </p:nvSpPr>
        <p:spPr>
          <a:xfrm>
            <a:off x="439311" y="4845423"/>
            <a:ext cx="5260124" cy="1477328"/>
          </a:xfrm>
          <a:prstGeom prst="rect">
            <a:avLst/>
          </a:prstGeom>
          <a:noFill/>
        </p:spPr>
        <p:txBody>
          <a:bodyPr wrap="square">
            <a:spAutoFit/>
          </a:bodyPr>
          <a:lstStyle/>
          <a:p>
            <a:r>
              <a:rPr lang="en-GB" b="0" i="0" u="none" strike="noStrike" dirty="0">
                <a:solidFill>
                  <a:srgbClr val="000000"/>
                </a:solidFill>
                <a:effectLst/>
                <a:latin typeface="-webkit-standard"/>
              </a:rPr>
              <a:t>The conclusion of RQ2 is that the evolution of recommendation fairness is strongly associated with network structure, particularly minority ratio and homophily ratio, which explain fairness changes more effectively than model choice.</a:t>
            </a:r>
            <a:endParaRPr lang="en-DE" dirty="0"/>
          </a:p>
        </p:txBody>
      </p:sp>
    </p:spTree>
    <p:extLst>
      <p:ext uri="{BB962C8B-B14F-4D97-AF65-F5344CB8AC3E}">
        <p14:creationId xmlns:p14="http://schemas.microsoft.com/office/powerpoint/2010/main" val="9824503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A160-FD6A-8E6D-BCE2-219EB4CE1CB1}"/>
              </a:ext>
            </a:extLst>
          </p:cNvPr>
          <p:cNvSpPr>
            <a:spLocks noGrp="1"/>
          </p:cNvSpPr>
          <p:nvPr>
            <p:ph type="title"/>
          </p:nvPr>
        </p:nvSpPr>
        <p:spPr/>
        <p:txBody>
          <a:bodyPr/>
          <a:lstStyle/>
          <a:p>
            <a:r>
              <a:rPr lang="en-GB" dirty="0"/>
              <a:t>RQ3: Impact of Interventions</a:t>
            </a:r>
            <a:endParaRPr lang="en-DE" dirty="0"/>
          </a:p>
        </p:txBody>
      </p:sp>
      <p:sp>
        <p:nvSpPr>
          <p:cNvPr id="3" name="Content Placeholder 2">
            <a:extLst>
              <a:ext uri="{FF2B5EF4-FFF2-40B4-BE49-F238E27FC236}">
                <a16:creationId xmlns:a16="http://schemas.microsoft.com/office/drawing/2014/main" id="{F9F6869C-1A11-1FB2-19B2-044674294AE7}"/>
              </a:ext>
            </a:extLst>
          </p:cNvPr>
          <p:cNvSpPr>
            <a:spLocks noGrp="1"/>
          </p:cNvSpPr>
          <p:nvPr>
            <p:ph idx="1"/>
          </p:nvPr>
        </p:nvSpPr>
        <p:spPr>
          <a:xfrm>
            <a:off x="838200" y="1825625"/>
            <a:ext cx="10515600" cy="851474"/>
          </a:xfrm>
          <a:noFill/>
        </p:spPr>
        <p:txBody>
          <a:bodyPr>
            <a:normAutofit lnSpcReduction="10000"/>
          </a:bodyPr>
          <a:lstStyle/>
          <a:p>
            <a:pPr marL="0" indent="0">
              <a:buNone/>
            </a:pPr>
            <a:r>
              <a:rPr lang="en-GB" dirty="0"/>
              <a:t>How do interventions on structural properties impact recommendation fairness over time?</a:t>
            </a:r>
            <a:r>
              <a:rPr lang="zh-CN" altLang="en-US" dirty="0"/>
              <a:t> </a:t>
            </a:r>
            <a:endParaRPr lang="en-GB" dirty="0"/>
          </a:p>
          <a:p>
            <a:endParaRPr lang="en-DE" dirty="0"/>
          </a:p>
        </p:txBody>
      </p:sp>
      <p:sp>
        <p:nvSpPr>
          <p:cNvPr id="15" name="Rectangle 11">
            <a:extLst>
              <a:ext uri="{FF2B5EF4-FFF2-40B4-BE49-F238E27FC236}">
                <a16:creationId xmlns:a16="http://schemas.microsoft.com/office/drawing/2014/main" id="{C288938E-D117-B445-1B63-443984246960}"/>
              </a:ext>
            </a:extLst>
          </p:cNvPr>
          <p:cNvSpPr>
            <a:spLocks noChangeArrowheads="1"/>
          </p:cNvSpPr>
          <p:nvPr/>
        </p:nvSpPr>
        <p:spPr bwMode="auto">
          <a:xfrm>
            <a:off x="916281" y="2812036"/>
            <a:ext cx="8824511"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rgbClr val="000000"/>
                </a:solidFill>
                <a:effectLst/>
                <a:latin typeface="Arial" panose="020B0604020202020204" pitchFamily="34" charset="0"/>
              </a:rPr>
              <a:t>Because MR and HR vary only slightly in real datasets, the authors use </a:t>
            </a:r>
            <a:r>
              <a:rPr kumimoji="0" lang="en-DE" altLang="en-DE" sz="1800" b="1" i="0" u="none" strike="noStrike" cap="none" normalizeH="0" baseline="0" dirty="0">
                <a:ln>
                  <a:noFill/>
                </a:ln>
                <a:solidFill>
                  <a:srgbClr val="000000"/>
                </a:solidFill>
                <a:effectLst/>
                <a:latin typeface="Arial" panose="020B0604020202020204" pitchFamily="34" charset="0"/>
              </a:rPr>
              <a:t>counterfactual simulations</a:t>
            </a:r>
            <a:r>
              <a:rPr kumimoji="0" lang="en-DE" altLang="en-DE" sz="1800" b="0" i="0" u="none" strike="noStrike" cap="none" normalizeH="0" baseline="0" dirty="0">
                <a:ln>
                  <a:noFill/>
                </a:ln>
                <a:solidFill>
                  <a:srgbClr val="000000"/>
                </a:solidFill>
                <a:effectLst/>
                <a:latin typeface="Arial" panose="020B0604020202020204" pitchFamily="34" charset="0"/>
              </a:rPr>
              <a:t>:</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They generate synthetic networks using the BBA model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They force MR or HR to change linearly over time from 0.5 to 0.1 or 0.9</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Only one variable is manipulated at a time: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When changing HR, MR is fixed at 0.5</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When changing MR, HR is fixed at 0.5</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They then run recommendation models on these hypothetical network trajectories and observe how fairness evolves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955754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1177F18-F200-7E5D-AA1D-4CCBE34BCB65}"/>
              </a:ext>
            </a:extLst>
          </p:cNvPr>
          <p:cNvPicPr>
            <a:picLocks noChangeAspect="1"/>
          </p:cNvPicPr>
          <p:nvPr/>
        </p:nvPicPr>
        <p:blipFill>
          <a:blip r:embed="rId2"/>
          <a:stretch>
            <a:fillRect/>
          </a:stretch>
        </p:blipFill>
        <p:spPr>
          <a:xfrm>
            <a:off x="0" y="147792"/>
            <a:ext cx="6701883" cy="6383996"/>
          </a:xfrm>
          <a:prstGeom prst="rect">
            <a:avLst/>
          </a:prstGeom>
        </p:spPr>
      </p:pic>
      <p:sp>
        <p:nvSpPr>
          <p:cNvPr id="6" name="Rectangle 1">
            <a:extLst>
              <a:ext uri="{FF2B5EF4-FFF2-40B4-BE49-F238E27FC236}">
                <a16:creationId xmlns:a16="http://schemas.microsoft.com/office/drawing/2014/main" id="{657DA05E-6C2E-BBE3-D7AA-89E38F3DD338}"/>
              </a:ext>
            </a:extLst>
          </p:cNvPr>
          <p:cNvSpPr>
            <a:spLocks noChangeArrowheads="1"/>
          </p:cNvSpPr>
          <p:nvPr/>
        </p:nvSpPr>
        <p:spPr bwMode="auto">
          <a:xfrm>
            <a:off x="6846849" y="1244901"/>
            <a:ext cx="5252225"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Goal: Test </a:t>
            </a:r>
            <a:r>
              <a:rPr kumimoji="0" lang="en-DE" altLang="en-DE" sz="1800" b="1" i="0" u="none" strike="noStrike" cap="none" normalizeH="0" baseline="0" dirty="0">
                <a:ln>
                  <a:noFill/>
                </a:ln>
                <a:solidFill>
                  <a:srgbClr val="000000"/>
                </a:solidFill>
                <a:effectLst/>
                <a:latin typeface="Arial" panose="020B0604020202020204" pitchFamily="34" charset="0"/>
              </a:rPr>
              <a:t>causal impact</a:t>
            </a:r>
            <a:r>
              <a:rPr kumimoji="0" lang="en-DE" altLang="en-DE" sz="1800" b="0" i="0" u="none" strike="noStrike" cap="none" normalizeH="0" baseline="0" dirty="0">
                <a:ln>
                  <a:noFill/>
                </a:ln>
                <a:solidFill>
                  <a:srgbClr val="000000"/>
                </a:solidFill>
                <a:effectLst/>
                <a:latin typeface="Arial" panose="020B0604020202020204" pitchFamily="34" charset="0"/>
              </a:rPr>
              <a:t> of network structure on fairness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Use </a:t>
            </a:r>
            <a:r>
              <a:rPr kumimoji="0" lang="en-DE" altLang="en-DE" sz="1800" b="1" i="0" u="none" strike="noStrike" cap="none" normalizeH="0" baseline="0" dirty="0">
                <a:ln>
                  <a:noFill/>
                </a:ln>
                <a:solidFill>
                  <a:srgbClr val="000000"/>
                </a:solidFill>
                <a:effectLst/>
                <a:latin typeface="Arial" panose="020B0604020202020204" pitchFamily="34" charset="0"/>
              </a:rPr>
              <a:t>synthetic dynamic networks</a:t>
            </a:r>
            <a:r>
              <a:rPr kumimoji="0" lang="en-DE" altLang="en-DE" sz="1800" b="0" i="0" u="none" strike="noStrike" cap="none" normalizeH="0" baseline="0" dirty="0">
                <a:ln>
                  <a:noFill/>
                </a:ln>
                <a:solidFill>
                  <a:srgbClr val="000000"/>
                </a:solidFill>
                <a:effectLst/>
                <a:latin typeface="Arial" panose="020B0604020202020204" pitchFamily="34" charset="0"/>
              </a:rPr>
              <a:t> (BBA generator)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Construct three scenarios: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No intervention (real evolution)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Neutral baseline: MR = 0.5, HR = 0.5</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Controlled interventions: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MR: 0.5 → 0.1 and 0.5 → 0.9</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HR: 0.5 → 0.1 and 0.5 → 0.9</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Change </a:t>
            </a:r>
            <a:r>
              <a:rPr kumimoji="0" lang="en-DE" altLang="en-DE" sz="1800" b="1" i="0" u="none" strike="noStrike" cap="none" normalizeH="0" baseline="0" dirty="0">
                <a:ln>
                  <a:noFill/>
                </a:ln>
                <a:solidFill>
                  <a:srgbClr val="000000"/>
                </a:solidFill>
                <a:effectLst/>
                <a:latin typeface="Arial" panose="020B0604020202020204" pitchFamily="34" charset="0"/>
              </a:rPr>
              <a:t>one factor at a time</a:t>
            </a:r>
            <a:r>
              <a:rPr kumimoji="0" lang="en-DE" altLang="en-DE" sz="1800" b="0" i="0" u="none" strike="noStrike" cap="none" normalizeH="0" baseline="0" dirty="0">
                <a:ln>
                  <a:noFill/>
                </a:ln>
                <a:solidFill>
                  <a:srgbClr val="000000"/>
                </a:solidFill>
                <a:effectLst/>
                <a:latin typeface="Arial" panose="020B0604020202020204" pitchFamily="34" charset="0"/>
              </a:rPr>
              <a:t> (control variables)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1" i="0" u="none" strike="noStrike" cap="none" normalizeH="0" baseline="0" dirty="0">
                <a:ln>
                  <a:noFill/>
                </a:ln>
                <a:solidFill>
                  <a:srgbClr val="000000"/>
                </a:solidFill>
                <a:effectLst/>
                <a:latin typeface="Arial" panose="020B0604020202020204" pitchFamily="34" charset="0"/>
              </a:rPr>
              <a:t>Short takeaway line (optional on slide bottom):</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chemeClr val="tx1"/>
                </a:solidFill>
                <a:effectLst/>
                <a:latin typeface="Arial" panose="020B0604020202020204" pitchFamily="34" charset="0"/>
              </a:rPr>
              <a:t>Isolates MR and HR to test causal effects on fairness</a:t>
            </a:r>
          </a:p>
        </p:txBody>
      </p:sp>
    </p:spTree>
    <p:extLst>
      <p:ext uri="{BB962C8B-B14F-4D97-AF65-F5344CB8AC3E}">
        <p14:creationId xmlns:p14="http://schemas.microsoft.com/office/powerpoint/2010/main" val="18230188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583214-5956-0726-4370-B509F8D3E938}"/>
              </a:ext>
            </a:extLst>
          </p:cNvPr>
          <p:cNvPicPr>
            <a:picLocks noChangeAspect="1"/>
          </p:cNvPicPr>
          <p:nvPr/>
        </p:nvPicPr>
        <p:blipFill>
          <a:blip r:embed="rId2"/>
          <a:stretch>
            <a:fillRect/>
          </a:stretch>
        </p:blipFill>
        <p:spPr>
          <a:xfrm>
            <a:off x="0" y="0"/>
            <a:ext cx="5631366" cy="6858000"/>
          </a:xfrm>
          <a:prstGeom prst="rect">
            <a:avLst/>
          </a:prstGeom>
        </p:spPr>
      </p:pic>
      <p:sp>
        <p:nvSpPr>
          <p:cNvPr id="5" name="Rectangle 1">
            <a:extLst>
              <a:ext uri="{FF2B5EF4-FFF2-40B4-BE49-F238E27FC236}">
                <a16:creationId xmlns:a16="http://schemas.microsoft.com/office/drawing/2014/main" id="{37BE0957-FDEE-C184-5FE0-F5589E7C5579}"/>
              </a:ext>
            </a:extLst>
          </p:cNvPr>
          <p:cNvSpPr>
            <a:spLocks noChangeArrowheads="1"/>
          </p:cNvSpPr>
          <p:nvPr/>
        </p:nvSpPr>
        <p:spPr bwMode="auto">
          <a:xfrm>
            <a:off x="5898994" y="1582340"/>
            <a:ext cx="5631366"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Y-axis: VD@100 (higher = less fair)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X-axis: time (network evolution)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1" i="0" u="none" strike="noStrike" cap="none" normalizeH="0" baseline="0">
                <a:ln>
                  <a:noFill/>
                </a:ln>
                <a:solidFill>
                  <a:srgbClr val="000000"/>
                </a:solidFill>
                <a:effectLst/>
                <a:latin typeface="Arial" panose="020B0604020202020204" pitchFamily="34" charset="0"/>
              </a:rPr>
              <a:t>Findings:</a:t>
            </a:r>
            <a:endParaRPr kumimoji="0" lang="en-DE" altLang="en-DE"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1" i="0" u="none" strike="noStrike" cap="none" normalizeH="0" baseline="0">
                <a:ln>
                  <a:noFill/>
                </a:ln>
                <a:solidFill>
                  <a:srgbClr val="000000"/>
                </a:solidFill>
                <a:effectLst/>
                <a:latin typeface="Arial" panose="020B0604020202020204" pitchFamily="34" charset="0"/>
              </a:rPr>
              <a:t>MR imbalance → fairness consistently worsens</a:t>
            </a:r>
            <a:endParaRPr kumimoji="0" lang="en-DE" altLang="en-DE" sz="1800" b="0" i="0" u="none" strike="noStrike" cap="none" normalizeH="0" baseline="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1" i="0" u="none" strike="noStrike" cap="none" normalizeH="0" baseline="0">
                <a:ln>
                  <a:noFill/>
                </a:ln>
                <a:solidFill>
                  <a:srgbClr val="000000"/>
                </a:solidFill>
                <a:effectLst/>
                <a:latin typeface="Arial" panose="020B0604020202020204" pitchFamily="34" charset="0"/>
              </a:rPr>
              <a:t>Extreme HR (very high or very low) → sharp fairness collapse</a:t>
            </a:r>
            <a:endParaRPr kumimoji="0" lang="en-DE" altLang="en-DE" sz="1800" b="0" i="0" u="none" strike="noStrike" cap="none" normalizeH="0" baseline="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Effect holds across: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Datasets (Enron, Norwegian, DBLP)</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Models (Random, GCN, BPR)</a:t>
            </a: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1" i="0" u="none" strike="noStrike" cap="none" normalizeH="0" baseline="0">
                <a:ln>
                  <a:noFill/>
                </a:ln>
                <a:solidFill>
                  <a:srgbClr val="000000"/>
                </a:solidFill>
                <a:effectLst/>
                <a:latin typeface="Arial" panose="020B0604020202020204" pitchFamily="34" charset="0"/>
              </a:rPr>
              <a:t>Key insight (strong concluding bullet):</a:t>
            </a:r>
            <a:endParaRPr kumimoji="0" lang="en-DE" altLang="en-DE"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a:ln>
                  <a:noFill/>
                </a:ln>
                <a:solidFill>
                  <a:schemeClr val="tx1"/>
                </a:solidFill>
                <a:effectLst/>
                <a:latin typeface="Arial" panose="020B0604020202020204" pitchFamily="34" charset="0"/>
              </a:rPr>
              <a:t>Even with balanced groups (MR = 0.5), extreme structure alone can break fairness</a:t>
            </a:r>
          </a:p>
        </p:txBody>
      </p:sp>
    </p:spTree>
    <p:extLst>
      <p:ext uri="{BB962C8B-B14F-4D97-AF65-F5344CB8AC3E}">
        <p14:creationId xmlns:p14="http://schemas.microsoft.com/office/powerpoint/2010/main" val="10385026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9A701-86E8-CC87-FDCC-A8A214D3A3DE}"/>
              </a:ext>
            </a:extLst>
          </p:cNvPr>
          <p:cNvSpPr>
            <a:spLocks noGrp="1"/>
          </p:cNvSpPr>
          <p:nvPr>
            <p:ph type="title"/>
          </p:nvPr>
        </p:nvSpPr>
        <p:spPr>
          <a:xfrm>
            <a:off x="454412" y="391660"/>
            <a:ext cx="10515600" cy="1325563"/>
          </a:xfrm>
        </p:spPr>
        <p:txBody>
          <a:bodyPr/>
          <a:lstStyle/>
          <a:p>
            <a:r>
              <a:rPr lang="en-DE" dirty="0"/>
              <a:t>Discussion</a:t>
            </a:r>
          </a:p>
        </p:txBody>
      </p:sp>
      <p:sp>
        <p:nvSpPr>
          <p:cNvPr id="8" name="Rectangle 3">
            <a:extLst>
              <a:ext uri="{FF2B5EF4-FFF2-40B4-BE49-F238E27FC236}">
                <a16:creationId xmlns:a16="http://schemas.microsoft.com/office/drawing/2014/main" id="{388E93C8-9B18-8409-01B8-4F1E76F6E2FA}"/>
              </a:ext>
            </a:extLst>
          </p:cNvPr>
          <p:cNvSpPr>
            <a:spLocks noChangeArrowheads="1"/>
          </p:cNvSpPr>
          <p:nvPr/>
        </p:nvSpPr>
        <p:spPr bwMode="auto">
          <a:xfrm>
            <a:off x="4017228" y="2225054"/>
            <a:ext cx="3019192"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500" b="1" i="0" u="none" strike="noStrike" cap="none" normalizeH="0" baseline="0" dirty="0">
                <a:ln>
                  <a:noFill/>
                </a:ln>
                <a:solidFill>
                  <a:srgbClr val="000000"/>
                </a:solidFill>
                <a:effectLst/>
                <a:latin typeface="Arial" panose="020B0604020202020204" pitchFamily="34" charset="0"/>
              </a:rPr>
              <a:t>Structural intervention is possible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200" b="1"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400" b="1" i="0" u="none" strike="noStrike" cap="none" normalizeH="0" baseline="0" dirty="0">
                <a:ln>
                  <a:noFill/>
                </a:ln>
                <a:solidFill>
                  <a:srgbClr val="000000"/>
                </a:solidFill>
                <a:effectLst/>
                <a:latin typeface="Arial" panose="020B0604020202020204" pitchFamily="34" charset="0"/>
              </a:rPr>
              <a:t>Fairness can be improved via intervention</a:t>
            </a:r>
            <a:endParaRPr kumimoji="0" lang="en-DE" altLang="en-DE" sz="3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Even without “fair” algorithms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Adjusting network structure helps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Avoid extreme homophily / heterophily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9" name="Rectangle 4">
            <a:extLst>
              <a:ext uri="{FF2B5EF4-FFF2-40B4-BE49-F238E27FC236}">
                <a16:creationId xmlns:a16="http://schemas.microsoft.com/office/drawing/2014/main" id="{2E745750-23D4-797D-3815-17345744877E}"/>
              </a:ext>
            </a:extLst>
          </p:cNvPr>
          <p:cNvSpPr>
            <a:spLocks noChangeArrowheads="1"/>
          </p:cNvSpPr>
          <p:nvPr/>
        </p:nvSpPr>
        <p:spPr bwMode="auto">
          <a:xfrm>
            <a:off x="7366310" y="2225054"/>
            <a:ext cx="4449337" cy="18312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500" b="1" i="0" u="none" strike="noStrike" cap="none" normalizeH="0" baseline="0" dirty="0">
                <a:ln>
                  <a:noFill/>
                </a:ln>
                <a:solidFill>
                  <a:srgbClr val="000000"/>
                </a:solidFill>
                <a:effectLst/>
                <a:latin typeface="Arial" panose="020B0604020202020204" pitchFamily="34" charset="0"/>
              </a:rPr>
              <a:t>Fairness depends on definition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200" b="1"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400" b="1" i="0" u="none" strike="noStrike" cap="none" normalizeH="0" baseline="0" dirty="0">
                <a:ln>
                  <a:noFill/>
                </a:ln>
                <a:solidFill>
                  <a:srgbClr val="000000"/>
                </a:solidFill>
                <a:effectLst/>
                <a:latin typeface="Arial" panose="020B0604020202020204" pitchFamily="34" charset="0"/>
              </a:rPr>
              <a:t>Different fairness metrics → different conclusions</a:t>
            </a:r>
            <a:endParaRPr kumimoji="0" lang="en-DE" altLang="en-DE" sz="3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VD, rVD, ranking fairness, utility fairness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No single “universal” fairness metric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Must match application scenario</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10" name="Rectangle 5">
            <a:extLst>
              <a:ext uri="{FF2B5EF4-FFF2-40B4-BE49-F238E27FC236}">
                <a16:creationId xmlns:a16="http://schemas.microsoft.com/office/drawing/2014/main" id="{FF1A9CD5-3B1C-B675-B6DB-226CED983FE8}"/>
              </a:ext>
            </a:extLst>
          </p:cNvPr>
          <p:cNvSpPr>
            <a:spLocks noChangeArrowheads="1"/>
          </p:cNvSpPr>
          <p:nvPr/>
        </p:nvSpPr>
        <p:spPr bwMode="auto">
          <a:xfrm>
            <a:off x="454412" y="2225054"/>
            <a:ext cx="3671539" cy="2600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500" b="1" i="0" u="none" strike="noStrike" cap="none" normalizeH="0" baseline="0" dirty="0">
                <a:ln>
                  <a:noFill/>
                </a:ln>
                <a:solidFill>
                  <a:srgbClr val="000000"/>
                </a:solidFill>
                <a:effectLst/>
                <a:latin typeface="Arial" panose="020B0604020202020204" pitchFamily="34" charset="0"/>
              </a:rPr>
              <a:t>Data structure shapes fairness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200" b="1"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400" b="1" i="0" u="none" strike="noStrike" cap="none" normalizeH="0" baseline="0" dirty="0">
                <a:ln>
                  <a:noFill/>
                </a:ln>
                <a:solidFill>
                  <a:srgbClr val="000000"/>
                </a:solidFill>
                <a:effectLst/>
                <a:latin typeface="Arial" panose="020B0604020202020204" pitchFamily="34" charset="0"/>
              </a:rPr>
              <a:t>Underlying data strongly influences fairness</a:t>
            </a:r>
            <a:endParaRPr kumimoji="0" lang="en-DE" altLang="en-DE" sz="3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MR ↑, HR ↓ over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Fairness improves across all models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Structure, not just algorithms, drives fairness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798867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F0AC3EB0-77AE-92B8-E5FA-4D7A7D7E1389}"/>
              </a:ext>
            </a:extLst>
          </p:cNvPr>
          <p:cNvSpPr>
            <a:spLocks noGrp="1" noChangeArrowheads="1"/>
          </p:cNvSpPr>
          <p:nvPr>
            <p:ph idx="1"/>
          </p:nvPr>
        </p:nvSpPr>
        <p:spPr bwMode="auto">
          <a:xfrm>
            <a:off x="871654" y="1501171"/>
            <a:ext cx="8127380"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1" i="0" u="none" strike="noStrike" cap="none" normalizeH="0" baseline="0" dirty="0">
                <a:ln>
                  <a:noFill/>
                </a:ln>
                <a:solidFill>
                  <a:srgbClr val="000000"/>
                </a:solidFill>
                <a:effectLst/>
                <a:latin typeface="Arial" panose="020B0604020202020204" pitchFamily="34" charset="0"/>
              </a:rPr>
              <a:t>Practical guidance from the paper</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In homophilic networks → encourage cross-group links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In heterophilic networks → encourage within-group links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Avoid extreme structural patterns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5" name="Rectangle 2">
            <a:extLst>
              <a:ext uri="{FF2B5EF4-FFF2-40B4-BE49-F238E27FC236}">
                <a16:creationId xmlns:a16="http://schemas.microsoft.com/office/drawing/2014/main" id="{017B3174-1C5A-A09B-C600-2C19DE35B791}"/>
              </a:ext>
            </a:extLst>
          </p:cNvPr>
          <p:cNvSpPr>
            <a:spLocks noChangeArrowheads="1"/>
          </p:cNvSpPr>
          <p:nvPr/>
        </p:nvSpPr>
        <p:spPr bwMode="auto">
          <a:xfrm>
            <a:off x="871654" y="384717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Fairness is shaped by data + structure +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Algorithmic fairness alone is insufficient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Structural governance matters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Fairness definition must match application</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FE1D22BB-2E8E-1CD8-B2A6-A7BF99B217F3}"/>
              </a:ext>
            </a:extLst>
          </p:cNvPr>
          <p:cNvSpPr txBox="1"/>
          <p:nvPr/>
        </p:nvSpPr>
        <p:spPr>
          <a:xfrm>
            <a:off x="871654" y="4895164"/>
            <a:ext cx="6099716" cy="923330"/>
          </a:xfrm>
          <a:prstGeom prst="rect">
            <a:avLst/>
          </a:prstGeom>
          <a:noFill/>
        </p:spPr>
        <p:txBody>
          <a:bodyPr wrap="square">
            <a:spAutoFit/>
          </a:bodyPr>
          <a:lstStyle/>
          <a:p>
            <a:r>
              <a:rPr lang="en-GB" b="0" i="0" u="none" strike="noStrike" dirty="0">
                <a:solidFill>
                  <a:srgbClr val="000000"/>
                </a:solidFill>
                <a:effectLst/>
                <a:latin typeface="-webkit-standard"/>
              </a:rPr>
              <a:t>Platforms should not rely solely on fair algorithms; they must also consider how to guide network evolution to ensure long-term fairness.</a:t>
            </a:r>
            <a:endParaRPr lang="en-DE" dirty="0"/>
          </a:p>
        </p:txBody>
      </p:sp>
    </p:spTree>
    <p:extLst>
      <p:ext uri="{BB962C8B-B14F-4D97-AF65-F5344CB8AC3E}">
        <p14:creationId xmlns:p14="http://schemas.microsoft.com/office/powerpoint/2010/main" val="9274885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15005-BDA5-016E-3C99-1A2E00F91388}"/>
              </a:ext>
            </a:extLst>
          </p:cNvPr>
          <p:cNvSpPr>
            <a:spLocks noGrp="1"/>
          </p:cNvSpPr>
          <p:nvPr>
            <p:ph type="title"/>
          </p:nvPr>
        </p:nvSpPr>
        <p:spPr/>
        <p:txBody>
          <a:bodyPr/>
          <a:lstStyle/>
          <a:p>
            <a:r>
              <a:rPr lang="en-DE" dirty="0"/>
              <a:t>Limitations</a:t>
            </a:r>
          </a:p>
        </p:txBody>
      </p:sp>
      <p:sp>
        <p:nvSpPr>
          <p:cNvPr id="4" name="Rectangle 1">
            <a:extLst>
              <a:ext uri="{FF2B5EF4-FFF2-40B4-BE49-F238E27FC236}">
                <a16:creationId xmlns:a16="http://schemas.microsoft.com/office/drawing/2014/main" id="{8688F753-D78D-C1E2-AC99-B85DA51B94C0}"/>
              </a:ext>
            </a:extLst>
          </p:cNvPr>
          <p:cNvSpPr>
            <a:spLocks noGrp="1" noChangeArrowheads="1"/>
          </p:cNvSpPr>
          <p:nvPr>
            <p:ph idx="1"/>
          </p:nvPr>
        </p:nvSpPr>
        <p:spPr bwMode="auto">
          <a:xfrm>
            <a:off x="581722" y="2270850"/>
            <a:ext cx="5339576"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fontAlgn="base">
              <a:lnSpc>
                <a:spcPct val="100000"/>
              </a:lnSpc>
              <a:spcBef>
                <a:spcPct val="0"/>
              </a:spcBef>
              <a:spcAft>
                <a:spcPct val="0"/>
              </a:spcAft>
              <a:buClrTx/>
              <a:buSzTx/>
              <a:buFontTx/>
              <a:buNone/>
              <a:tabLst/>
            </a:pPr>
            <a:r>
              <a:rPr lang="en-DE" altLang="en-DE" sz="1800" b="1" dirty="0">
                <a:solidFill>
                  <a:srgbClr val="000000"/>
                </a:solidFill>
                <a:latin typeface="-webkit-standard"/>
              </a:rPr>
              <a:t>Feedback loop</a:t>
            </a:r>
          </a:p>
          <a:p>
            <a:pPr marL="0" marR="0" lvl="0" indent="0" fontAlgn="base">
              <a:lnSpc>
                <a:spcPct val="100000"/>
              </a:lnSpc>
              <a:spcBef>
                <a:spcPct val="0"/>
              </a:spcBef>
              <a:spcAft>
                <a:spcPct val="0"/>
              </a:spcAft>
              <a:buClrTx/>
              <a:buSzTx/>
              <a:buFontTx/>
              <a:buNone/>
              <a:tabLst/>
            </a:pPr>
            <a:r>
              <a:rPr lang="en-DE" altLang="en-DE" sz="1800" dirty="0">
                <a:solidFill>
                  <a:srgbClr val="000000"/>
                </a:solidFill>
                <a:latin typeface="-webkit-standard"/>
              </a:rPr>
              <a:t>in real-world systems, users are typically part of a recommendation feedback loop and actively interact with the model. Therefore, it is important to consider the feedback effects of recommendations, including whether users accept the recommended items and whether both the network snapshot and user feedback are used for training at subsequent timestamps. </a:t>
            </a:r>
          </a:p>
        </p:txBody>
      </p:sp>
      <p:sp>
        <p:nvSpPr>
          <p:cNvPr id="6" name="TextBox 5">
            <a:extLst>
              <a:ext uri="{FF2B5EF4-FFF2-40B4-BE49-F238E27FC236}">
                <a16:creationId xmlns:a16="http://schemas.microsoft.com/office/drawing/2014/main" id="{04F38E6E-BF12-D3D3-51BB-94F0B29DFE6D}"/>
              </a:ext>
            </a:extLst>
          </p:cNvPr>
          <p:cNvSpPr txBox="1"/>
          <p:nvPr/>
        </p:nvSpPr>
        <p:spPr>
          <a:xfrm>
            <a:off x="6092284" y="2270850"/>
            <a:ext cx="6099716" cy="2308324"/>
          </a:xfrm>
          <a:prstGeom prst="rect">
            <a:avLst/>
          </a:prstGeom>
          <a:noFill/>
        </p:spPr>
        <p:txBody>
          <a:bodyPr wrap="square">
            <a:spAutoFit/>
          </a:bodyPr>
          <a:lstStyle/>
          <a:p>
            <a:r>
              <a:rPr lang="en-GB" b="1" dirty="0"/>
              <a:t>other network properties</a:t>
            </a:r>
            <a:endParaRPr lang="en-GB" b="1" i="0" u="none" strike="noStrike" dirty="0">
              <a:solidFill>
                <a:srgbClr val="000000"/>
              </a:solidFill>
              <a:effectLst/>
              <a:latin typeface="-webkit-standard"/>
            </a:endParaRPr>
          </a:p>
          <a:p>
            <a:r>
              <a:rPr lang="en-GB" b="0" i="0" u="none" strike="noStrike" dirty="0">
                <a:solidFill>
                  <a:srgbClr val="000000"/>
                </a:solidFill>
                <a:effectLst/>
                <a:latin typeface="-webkit-standard"/>
              </a:rPr>
              <a:t>other network properties could be further explored to provide a more comprehensive understanding of network structure and dynamics. In particular, the results in Section 3.3 suggest that interventions on edge density may lead to interesting insights. Moreover, the complex interplay among different factors that contribute to network formation and evolution remains an open area for future investigation.</a:t>
            </a:r>
            <a:endParaRPr lang="en-DE" dirty="0"/>
          </a:p>
        </p:txBody>
      </p:sp>
    </p:spTree>
    <p:extLst>
      <p:ext uri="{BB962C8B-B14F-4D97-AF65-F5344CB8AC3E}">
        <p14:creationId xmlns:p14="http://schemas.microsoft.com/office/powerpoint/2010/main" val="7739351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32944-CF92-E571-E8D7-337B9ECACE1F}"/>
              </a:ext>
            </a:extLst>
          </p:cNvPr>
          <p:cNvSpPr>
            <a:spLocks noGrp="1"/>
          </p:cNvSpPr>
          <p:nvPr>
            <p:ph type="title"/>
          </p:nvPr>
        </p:nvSpPr>
        <p:spPr>
          <a:xfrm>
            <a:off x="237892" y="242600"/>
            <a:ext cx="3107473" cy="710214"/>
          </a:xfrm>
        </p:spPr>
        <p:txBody>
          <a:bodyPr>
            <a:normAutofit fontScale="90000"/>
          </a:bodyPr>
          <a:lstStyle/>
          <a:p>
            <a:r>
              <a:rPr lang="en-DE" dirty="0"/>
              <a:t>Related work</a:t>
            </a:r>
          </a:p>
        </p:txBody>
      </p:sp>
      <p:sp>
        <p:nvSpPr>
          <p:cNvPr id="3" name="Content Placeholder 2">
            <a:extLst>
              <a:ext uri="{FF2B5EF4-FFF2-40B4-BE49-F238E27FC236}">
                <a16:creationId xmlns:a16="http://schemas.microsoft.com/office/drawing/2014/main" id="{DF2B118B-A422-3240-2CDE-7CED4F4943B6}"/>
              </a:ext>
            </a:extLst>
          </p:cNvPr>
          <p:cNvSpPr>
            <a:spLocks noGrp="1"/>
          </p:cNvSpPr>
          <p:nvPr>
            <p:ph idx="1"/>
          </p:nvPr>
        </p:nvSpPr>
        <p:spPr>
          <a:xfrm>
            <a:off x="3345365" y="380103"/>
            <a:ext cx="7647878" cy="435208"/>
          </a:xfrm>
        </p:spPr>
        <p:txBody>
          <a:bodyPr>
            <a:normAutofit lnSpcReduction="10000"/>
          </a:bodyPr>
          <a:lstStyle/>
          <a:p>
            <a:pPr marL="0" indent="0">
              <a:buNone/>
            </a:pPr>
            <a:r>
              <a:rPr lang="en-GB" dirty="0"/>
              <a:t>The authors organize prior work into three lines:</a:t>
            </a:r>
          </a:p>
          <a:p>
            <a:endParaRPr lang="en-DE" dirty="0"/>
          </a:p>
        </p:txBody>
      </p:sp>
      <p:sp>
        <p:nvSpPr>
          <p:cNvPr id="5" name="Rectangle 1">
            <a:extLst>
              <a:ext uri="{FF2B5EF4-FFF2-40B4-BE49-F238E27FC236}">
                <a16:creationId xmlns:a16="http://schemas.microsoft.com/office/drawing/2014/main" id="{C800B717-1D3F-5982-6759-BAE1BC2CA28D}"/>
              </a:ext>
            </a:extLst>
          </p:cNvPr>
          <p:cNvSpPr txBox="1">
            <a:spLocks noChangeArrowheads="1"/>
          </p:cNvSpPr>
          <p:nvPr/>
        </p:nvSpPr>
        <p:spPr bwMode="auto">
          <a:xfrm>
            <a:off x="460917" y="1242608"/>
            <a:ext cx="3455020"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lnSpc>
                <a:spcPct val="100000"/>
              </a:lnSpc>
              <a:buNone/>
            </a:pPr>
            <a:r>
              <a:rPr lang="en-GB" sz="1800" dirty="0"/>
              <a:t>Fairness in recommender systems</a:t>
            </a:r>
            <a:endParaRPr lang="en-DE" altLang="en-DE" sz="1800" dirty="0"/>
          </a:p>
          <a:p>
            <a:pPr marL="0" indent="0">
              <a:lnSpc>
                <a:spcPct val="100000"/>
              </a:lnSpc>
              <a:buFontTx/>
              <a:buChar char="•"/>
            </a:pPr>
            <a:r>
              <a:rPr lang="en-DE" altLang="en-DE" sz="1800" dirty="0">
                <a:solidFill>
                  <a:srgbClr val="000000"/>
                </a:solidFill>
              </a:rPr>
              <a:t>Recommender systems often exhibit biases (e.g., gender, race).</a:t>
            </a:r>
          </a:p>
          <a:p>
            <a:pPr marL="0" indent="0">
              <a:lnSpc>
                <a:spcPct val="100000"/>
              </a:lnSpc>
              <a:buFontTx/>
              <a:buChar char="•"/>
            </a:pPr>
            <a:r>
              <a:rPr lang="en-DE" altLang="en-DE" sz="1800" dirty="0">
                <a:solidFill>
                  <a:srgbClr val="000000"/>
                </a:solidFill>
              </a:rPr>
              <a:t>Two major fairness notions:</a:t>
            </a:r>
          </a:p>
          <a:p>
            <a:pPr marL="457200" lvl="1" indent="0">
              <a:lnSpc>
                <a:spcPct val="100000"/>
              </a:lnSpc>
              <a:buFontTx/>
              <a:buChar char="•"/>
            </a:pPr>
            <a:r>
              <a:rPr lang="en-DE" altLang="en-DE" sz="1800" dirty="0">
                <a:solidFill>
                  <a:srgbClr val="000000"/>
                </a:solidFill>
              </a:rPr>
              <a:t>Group fairness: treat groups equally</a:t>
            </a:r>
          </a:p>
          <a:p>
            <a:pPr marL="457200" lvl="1" indent="0">
              <a:lnSpc>
                <a:spcPct val="100000"/>
              </a:lnSpc>
              <a:buFontTx/>
              <a:buChar char="•"/>
            </a:pPr>
            <a:r>
              <a:rPr lang="en-DE" altLang="en-DE" sz="1800" dirty="0">
                <a:solidFill>
                  <a:srgbClr val="000000"/>
                </a:solidFill>
              </a:rPr>
              <a:t>Individual fairness: treat similar individuals similarly</a:t>
            </a:r>
          </a:p>
          <a:p>
            <a:pPr marL="0" indent="0">
              <a:lnSpc>
                <a:spcPct val="100000"/>
              </a:lnSpc>
              <a:buFontTx/>
              <a:buChar char="•"/>
            </a:pPr>
            <a:r>
              <a:rPr lang="en-DE" altLang="en-DE" sz="1800" dirty="0">
                <a:solidFill>
                  <a:srgbClr val="000000"/>
                </a:solidFill>
              </a:rPr>
              <a:t>Common methods:</a:t>
            </a:r>
          </a:p>
          <a:p>
            <a:pPr marL="457200" lvl="1" indent="0">
              <a:lnSpc>
                <a:spcPct val="100000"/>
              </a:lnSpc>
              <a:buFontTx/>
              <a:buChar char="•"/>
            </a:pPr>
            <a:r>
              <a:rPr lang="en-DE" altLang="en-DE" sz="1800" dirty="0">
                <a:solidFill>
                  <a:srgbClr val="000000"/>
                </a:solidFill>
              </a:rPr>
              <a:t>Regularization and constraints</a:t>
            </a:r>
          </a:p>
          <a:p>
            <a:pPr marL="457200" lvl="1" indent="0">
              <a:lnSpc>
                <a:spcPct val="100000"/>
              </a:lnSpc>
              <a:buFontTx/>
              <a:buChar char="•"/>
            </a:pPr>
            <a:r>
              <a:rPr lang="en-DE" altLang="en-DE" sz="1800" dirty="0">
                <a:solidFill>
                  <a:srgbClr val="000000"/>
                </a:solidFill>
              </a:rPr>
              <a:t>Adversarial learning</a:t>
            </a:r>
          </a:p>
          <a:p>
            <a:pPr marL="457200" lvl="1" indent="0">
              <a:lnSpc>
                <a:spcPct val="100000"/>
              </a:lnSpc>
              <a:buFontTx/>
              <a:buChar char="•"/>
            </a:pPr>
            <a:r>
              <a:rPr lang="en-DE" altLang="en-DE" sz="1800" dirty="0">
                <a:solidFill>
                  <a:srgbClr val="000000"/>
                </a:solidFill>
              </a:rPr>
              <a:t>Reinforcement learning</a:t>
            </a:r>
          </a:p>
          <a:p>
            <a:pPr marL="457200" lvl="1" indent="0">
              <a:lnSpc>
                <a:spcPct val="100000"/>
              </a:lnSpc>
              <a:buFontTx/>
              <a:buChar char="•"/>
            </a:pPr>
            <a:r>
              <a:rPr lang="en-DE" altLang="en-DE" sz="1800" dirty="0">
                <a:solidFill>
                  <a:srgbClr val="000000"/>
                </a:solidFill>
              </a:rPr>
              <a:t>Causal approaches</a:t>
            </a:r>
          </a:p>
          <a:p>
            <a:pPr marL="0" indent="0">
              <a:lnSpc>
                <a:spcPct val="100000"/>
              </a:lnSpc>
              <a:buFontTx/>
              <a:buNone/>
            </a:pPr>
            <a:endParaRPr lang="en-DE" altLang="en-DE" sz="1800" dirty="0"/>
          </a:p>
          <a:p>
            <a:pPr marL="0" indent="0">
              <a:lnSpc>
                <a:spcPct val="100000"/>
              </a:lnSpc>
              <a:buFontTx/>
              <a:buNone/>
            </a:pPr>
            <a:r>
              <a:rPr lang="en-DE" altLang="en-DE" sz="1800" dirty="0"/>
              <a:t>This line focuses on designing fairer algorithms.</a:t>
            </a:r>
          </a:p>
        </p:txBody>
      </p:sp>
      <p:sp>
        <p:nvSpPr>
          <p:cNvPr id="7" name="Rectangle 3">
            <a:extLst>
              <a:ext uri="{FF2B5EF4-FFF2-40B4-BE49-F238E27FC236}">
                <a16:creationId xmlns:a16="http://schemas.microsoft.com/office/drawing/2014/main" id="{733265F4-AE29-1E4E-2CA9-E2D47EF7AB82}"/>
              </a:ext>
            </a:extLst>
          </p:cNvPr>
          <p:cNvSpPr>
            <a:spLocks noChangeArrowheads="1"/>
          </p:cNvSpPr>
          <p:nvPr/>
        </p:nvSpPr>
        <p:spPr bwMode="auto">
          <a:xfrm>
            <a:off x="4282069" y="1242608"/>
            <a:ext cx="3455020"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GB" dirty="0"/>
              <a:t>Fairness in social recommendation</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In social recommendation, biased systems can lead to the glass ceiling effect.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Homophily can further reduce minority visibility.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Prior work proposes fair link prediction methods: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Fair embeddings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FLIP (adversarial + supervised link prediction)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FairLP (modifying network structure)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chemeClr val="tx1"/>
                </a:solidFill>
                <a:effectLst/>
                <a:latin typeface="Arial" panose="020B0604020202020204" pitchFamily="34" charset="0"/>
              </a:rPr>
              <a:t>This line starts to consider both algorithms and network structure.</a:t>
            </a:r>
          </a:p>
        </p:txBody>
      </p:sp>
      <p:sp>
        <p:nvSpPr>
          <p:cNvPr id="8" name="Rectangle 4">
            <a:extLst>
              <a:ext uri="{FF2B5EF4-FFF2-40B4-BE49-F238E27FC236}">
                <a16:creationId xmlns:a16="http://schemas.microsoft.com/office/drawing/2014/main" id="{CDC3D647-A88E-CC57-3D7D-BDFBAA3C4035}"/>
              </a:ext>
            </a:extLst>
          </p:cNvPr>
          <p:cNvSpPr>
            <a:spLocks noChangeArrowheads="1"/>
          </p:cNvSpPr>
          <p:nvPr/>
        </p:nvSpPr>
        <p:spPr bwMode="auto">
          <a:xfrm flipH="1">
            <a:off x="8103221" y="1242608"/>
            <a:ext cx="3455022"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GB" dirty="0"/>
              <a:t>Temporal fairness in machine learning</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Most fairness studies assume static settings.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Real-world systems are dynamic:</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Users evolve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Data changes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Feedback loops exist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Prior work shows: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Static fairness approaches often fail in the long run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Temporal dynamics must be considered</a:t>
            </a:r>
          </a:p>
          <a:p>
            <a:pPr marL="457200" marR="0" lvl="1" indent="0" algn="l" defTabSz="914400" rtl="0" eaLnBrk="0" fontAlgn="base" latinLnBrk="0" hangingPunct="0">
              <a:lnSpc>
                <a:spcPct val="100000"/>
              </a:lnSpc>
              <a:spcBef>
                <a:spcPct val="0"/>
              </a:spcBef>
              <a:spcAft>
                <a:spcPct val="0"/>
              </a:spcAft>
              <a:buClrTx/>
              <a:buSzTx/>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chemeClr val="tx1"/>
                </a:solidFill>
                <a:effectLst/>
                <a:latin typeface="Arial" panose="020B0604020202020204" pitchFamily="34" charset="0"/>
              </a:rPr>
              <a:t>Fairness should be studied over time, not only at one snapshot.</a:t>
            </a:r>
          </a:p>
        </p:txBody>
      </p:sp>
    </p:spTree>
    <p:extLst>
      <p:ext uri="{BB962C8B-B14F-4D97-AF65-F5344CB8AC3E}">
        <p14:creationId xmlns:p14="http://schemas.microsoft.com/office/powerpoint/2010/main" val="4547327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0D6613C6-8A73-A57A-94C7-14E76DB00F26}"/>
              </a:ext>
            </a:extLst>
          </p:cNvPr>
          <p:cNvSpPr>
            <a:spLocks noChangeArrowheads="1"/>
          </p:cNvSpPr>
          <p:nvPr/>
        </p:nvSpPr>
        <p:spPr bwMode="auto">
          <a:xfrm>
            <a:off x="591014" y="1593371"/>
            <a:ext cx="10883592" cy="4062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2400" i="0" u="none" strike="noStrike" cap="none" normalizeH="0" baseline="0" dirty="0">
                <a:ln>
                  <a:noFill/>
                </a:ln>
                <a:solidFill>
                  <a:srgbClr val="000000"/>
                </a:solidFill>
                <a:effectLst/>
                <a:latin typeface="Arial" panose="020B0604020202020204" pitchFamily="34" charset="0"/>
              </a:rPr>
              <a:t>Datasets: Three real-world dynamic social networks: Enron (email), Norwegian Boards (directors), and DBLP (co-authorship).</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2400" i="0" u="none" strike="noStrike" cap="none" normalizeH="0" baseline="0" dirty="0">
                <a:ln>
                  <a:noFill/>
                </a:ln>
                <a:solidFill>
                  <a:srgbClr val="000000"/>
                </a:solidFill>
                <a:effectLst/>
                <a:latin typeface="Arial" panose="020B0604020202020204" pitchFamily="34" charset="0"/>
              </a:rPr>
              <a:t>Algorithms: Evaluated six recommendation algorithms, ranging from Graph Neural Networks (GNNs) to traditional Collaborative Filtering (CF).</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2400" i="0" u="none" strike="noStrike" cap="none" normalizeH="0" baseline="0" dirty="0">
                <a:ln>
                  <a:noFill/>
                </a:ln>
                <a:solidFill>
                  <a:srgbClr val="000000"/>
                </a:solidFill>
                <a:effectLst/>
                <a:latin typeface="Arial" panose="020B0604020202020204" pitchFamily="34" charset="0"/>
              </a:rPr>
              <a:t>Metric: Defined Visibility Disparity, which measures the difference in recommendation opportunities between different groups.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2400" i="0" u="none" strike="noStrike" cap="none" normalizeH="0" baseline="0" dirty="0">
                <a:ln>
                  <a:noFill/>
                </a:ln>
                <a:solidFill>
                  <a:srgbClr val="000000"/>
                </a:solidFill>
                <a:effectLst/>
                <a:latin typeface="Arial" panose="020B0604020202020204" pitchFamily="34" charset="0"/>
              </a:rPr>
              <a:t>Analysis: Correlated network attributes (minority ratio, homophily ratio, edge density) with fairness over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2400" i="0" u="none" strike="noStrike" cap="none" normalizeH="0" baseline="0" dirty="0">
                <a:ln>
                  <a:noFill/>
                </a:ln>
                <a:solidFill>
                  <a:srgbClr val="000000"/>
                </a:solidFill>
                <a:effectLst/>
                <a:latin typeface="Arial" panose="020B0604020202020204" pitchFamily="34" charset="0"/>
              </a:rPr>
              <a:t>Counterfactuals: Constructed "counterfactual networks" to simulate how changing specific network properties impacts fairness outcomes.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5E1304D5-F99A-950B-80E1-8F806CBCFD87}"/>
              </a:ext>
            </a:extLst>
          </p:cNvPr>
          <p:cNvSpPr txBox="1"/>
          <p:nvPr/>
        </p:nvSpPr>
        <p:spPr>
          <a:xfrm>
            <a:off x="591014" y="345688"/>
            <a:ext cx="2194832" cy="705642"/>
          </a:xfrm>
          <a:prstGeom prst="rect">
            <a:avLst/>
          </a:prstGeom>
          <a:noFill/>
        </p:spPr>
        <p:txBody>
          <a:bodyPr wrap="none" rtlCol="0">
            <a:spAutoFit/>
          </a:bodyPr>
          <a:lstStyle/>
          <a:p>
            <a:pPr>
              <a:lnSpc>
                <a:spcPct val="90000"/>
              </a:lnSpc>
              <a:spcBef>
                <a:spcPct val="0"/>
              </a:spcBef>
            </a:pPr>
            <a:r>
              <a:rPr lang="en-DE" sz="4400" dirty="0">
                <a:latin typeface="+mj-lt"/>
                <a:ea typeface="+mj-ea"/>
                <a:cs typeface="+mj-cs"/>
              </a:rPr>
              <a:t>Methods</a:t>
            </a:r>
          </a:p>
        </p:txBody>
      </p:sp>
    </p:spTree>
    <p:extLst>
      <p:ext uri="{BB962C8B-B14F-4D97-AF65-F5344CB8AC3E}">
        <p14:creationId xmlns:p14="http://schemas.microsoft.com/office/powerpoint/2010/main" val="23950487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971EF-D5F2-141B-41E6-573BF31CA0F3}"/>
              </a:ext>
            </a:extLst>
          </p:cNvPr>
          <p:cNvSpPr>
            <a:spLocks noGrp="1"/>
          </p:cNvSpPr>
          <p:nvPr>
            <p:ph type="title"/>
          </p:nvPr>
        </p:nvSpPr>
        <p:spPr/>
        <p:txBody>
          <a:bodyPr/>
          <a:lstStyle/>
          <a:p>
            <a:r>
              <a:rPr lang="en-DE" dirty="0"/>
              <a:t>Conclusion</a:t>
            </a:r>
          </a:p>
        </p:txBody>
      </p:sp>
      <p:sp>
        <p:nvSpPr>
          <p:cNvPr id="4" name="Rectangle 1">
            <a:extLst>
              <a:ext uri="{FF2B5EF4-FFF2-40B4-BE49-F238E27FC236}">
                <a16:creationId xmlns:a16="http://schemas.microsoft.com/office/drawing/2014/main" id="{743E7086-7EF7-F4A3-A230-0B5DDCCF2BEE}"/>
              </a:ext>
            </a:extLst>
          </p:cNvPr>
          <p:cNvSpPr>
            <a:spLocks noGrp="1" noChangeArrowheads="1"/>
          </p:cNvSpPr>
          <p:nvPr>
            <p:ph idx="1"/>
          </p:nvPr>
        </p:nvSpPr>
        <p:spPr bwMode="auto">
          <a:xfrm>
            <a:off x="916259" y="1690688"/>
            <a:ext cx="7045712"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Fairness in recommendation evolves over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Fairness is strongly associated with network structure (MR, HR, 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Extreme homophily / heterophily harms fairness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Structural interventions can causally influence fairness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a:ln>
                  <a:noFill/>
                </a:ln>
                <a:solidFill>
                  <a:srgbClr val="000000"/>
                </a:solidFill>
                <a:effectLst/>
                <a:latin typeface="Arial" panose="020B0604020202020204" pitchFamily="34" charset="0"/>
              </a:rPr>
              <a:t>Fairness is not only an algorithm issue, but also a data structure issue</a:t>
            </a:r>
            <a:endParaRPr kumimoji="0" lang="en-DE" altLang="en-DE" sz="1800" b="0" i="0" u="none" strike="noStrike" cap="none" normalizeH="0" baseline="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0FEBD049-4FFD-EF57-E373-9179EB772262}"/>
              </a:ext>
            </a:extLst>
          </p:cNvPr>
          <p:cNvSpPr txBox="1"/>
          <p:nvPr/>
        </p:nvSpPr>
        <p:spPr>
          <a:xfrm>
            <a:off x="916259" y="4001495"/>
            <a:ext cx="6099716" cy="1754326"/>
          </a:xfrm>
          <a:prstGeom prst="rect">
            <a:avLst/>
          </a:prstGeom>
          <a:noFill/>
        </p:spPr>
        <p:txBody>
          <a:bodyPr wrap="square">
            <a:spAutoFit/>
          </a:bodyPr>
          <a:lstStyle/>
          <a:p>
            <a:pPr algn="l">
              <a:buNone/>
            </a:pPr>
            <a:r>
              <a:rPr lang="en-GB" b="1" i="0" u="none" strike="noStrike" dirty="0">
                <a:solidFill>
                  <a:srgbClr val="000000"/>
                </a:solidFill>
                <a:effectLst/>
              </a:rPr>
              <a:t>Future Work</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Designing algorithms that explicitly improve long-term fairness</a:t>
            </a:r>
          </a:p>
          <a:p>
            <a:pPr algn="l">
              <a:buFont typeface="Arial" panose="020B0604020202020204" pitchFamily="34" charset="0"/>
              <a:buChar char="•"/>
            </a:pPr>
            <a:r>
              <a:rPr lang="en-GB" b="0" i="0" u="none" strike="noStrike" dirty="0" err="1">
                <a:solidFill>
                  <a:srgbClr val="000000"/>
                </a:solidFill>
                <a:effectLst/>
              </a:rPr>
              <a:t>Modeling</a:t>
            </a:r>
            <a:r>
              <a:rPr lang="en-GB" b="0" i="0" u="none" strike="noStrike" dirty="0">
                <a:solidFill>
                  <a:srgbClr val="000000"/>
                </a:solidFill>
                <a:effectLst/>
              </a:rPr>
              <a:t> feedback loops between users and recommender systems</a:t>
            </a:r>
          </a:p>
          <a:p>
            <a:pPr algn="l">
              <a:buFont typeface="Arial" panose="020B0604020202020204" pitchFamily="34" charset="0"/>
              <a:buChar char="•"/>
            </a:pPr>
            <a:r>
              <a:rPr lang="en-GB" b="0" i="0" u="none" strike="noStrike" dirty="0">
                <a:solidFill>
                  <a:srgbClr val="000000"/>
                </a:solidFill>
                <a:effectLst/>
              </a:rPr>
              <a:t>Studying richer structural interventions</a:t>
            </a:r>
          </a:p>
        </p:txBody>
      </p:sp>
    </p:spTree>
    <p:extLst>
      <p:ext uri="{BB962C8B-B14F-4D97-AF65-F5344CB8AC3E}">
        <p14:creationId xmlns:p14="http://schemas.microsoft.com/office/powerpoint/2010/main" val="39452969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CACD3-4427-892F-3C2F-E69B48A4E937}"/>
              </a:ext>
            </a:extLst>
          </p:cNvPr>
          <p:cNvSpPr>
            <a:spLocks noGrp="1"/>
          </p:cNvSpPr>
          <p:nvPr>
            <p:ph type="title"/>
          </p:nvPr>
        </p:nvSpPr>
        <p:spPr/>
        <p:txBody>
          <a:bodyPr/>
          <a:lstStyle/>
          <a:p>
            <a:r>
              <a:rPr lang="en-GB" dirty="0"/>
              <a:t>Critical Thinking</a:t>
            </a:r>
            <a:br>
              <a:rPr lang="en-GB" dirty="0"/>
            </a:br>
            <a:r>
              <a:rPr lang="en-US" altLang="zh-CN" dirty="0"/>
              <a:t>-</a:t>
            </a:r>
            <a:r>
              <a:rPr lang="zh-CN" altLang="en-US" dirty="0"/>
              <a:t> </a:t>
            </a:r>
            <a:r>
              <a:rPr lang="en-US" altLang="zh-CN" dirty="0"/>
              <a:t>from data, methods and theory </a:t>
            </a:r>
            <a:endParaRPr lang="en-DE" dirty="0"/>
          </a:p>
        </p:txBody>
      </p:sp>
      <p:sp>
        <p:nvSpPr>
          <p:cNvPr id="5" name="TextBox 4">
            <a:extLst>
              <a:ext uri="{FF2B5EF4-FFF2-40B4-BE49-F238E27FC236}">
                <a16:creationId xmlns:a16="http://schemas.microsoft.com/office/drawing/2014/main" id="{17BFB75D-6615-2D53-4D3F-083E69FB18CD}"/>
              </a:ext>
            </a:extLst>
          </p:cNvPr>
          <p:cNvSpPr txBox="1"/>
          <p:nvPr/>
        </p:nvSpPr>
        <p:spPr>
          <a:xfrm>
            <a:off x="838200" y="1892134"/>
            <a:ext cx="6099716" cy="1200329"/>
          </a:xfrm>
          <a:prstGeom prst="rect">
            <a:avLst/>
          </a:prstGeom>
          <a:noFill/>
        </p:spPr>
        <p:txBody>
          <a:bodyPr wrap="square">
            <a:spAutoFit/>
          </a:bodyPr>
          <a:lstStyle/>
          <a:p>
            <a:pPr algn="l">
              <a:buNone/>
            </a:pPr>
            <a:r>
              <a:rPr lang="en-GB" b="1" i="0" u="none" strike="noStrike" dirty="0">
                <a:solidFill>
                  <a:srgbClr val="000000"/>
                </a:solidFill>
                <a:effectLst/>
              </a:rPr>
              <a:t>Gender labels inferred from names</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Enron &amp; DBLP use name-based gender inference</a:t>
            </a:r>
          </a:p>
          <a:p>
            <a:pPr algn="l">
              <a:buFont typeface="Arial" panose="020B0604020202020204" pitchFamily="34" charset="0"/>
              <a:buChar char="•"/>
            </a:pPr>
            <a:r>
              <a:rPr lang="en-GB" b="0" i="0" u="none" strike="noStrike" dirty="0">
                <a:solidFill>
                  <a:srgbClr val="000000"/>
                </a:solidFill>
                <a:effectLst/>
              </a:rPr>
              <a:t>Potential errors (cross-cultural names, initials)</a:t>
            </a:r>
          </a:p>
          <a:p>
            <a:pPr algn="l">
              <a:buFont typeface="Arial" panose="020B0604020202020204" pitchFamily="34" charset="0"/>
              <a:buChar char="•"/>
            </a:pPr>
            <a:r>
              <a:rPr lang="en-GB" b="0" i="0" u="none" strike="noStrike" dirty="0">
                <a:solidFill>
                  <a:srgbClr val="000000"/>
                </a:solidFill>
                <a:effectLst/>
              </a:rPr>
              <a:t>Affects MR, HR, and fairness evaluation</a:t>
            </a:r>
          </a:p>
        </p:txBody>
      </p:sp>
      <p:sp>
        <p:nvSpPr>
          <p:cNvPr id="7" name="TextBox 6">
            <a:extLst>
              <a:ext uri="{FF2B5EF4-FFF2-40B4-BE49-F238E27FC236}">
                <a16:creationId xmlns:a16="http://schemas.microsoft.com/office/drawing/2014/main" id="{5E36659E-14B0-F835-6272-F5A753D3C39E}"/>
              </a:ext>
            </a:extLst>
          </p:cNvPr>
          <p:cNvSpPr txBox="1"/>
          <p:nvPr/>
        </p:nvSpPr>
        <p:spPr>
          <a:xfrm>
            <a:off x="838200" y="3165373"/>
            <a:ext cx="6099716" cy="1200329"/>
          </a:xfrm>
          <a:prstGeom prst="rect">
            <a:avLst/>
          </a:prstGeom>
          <a:noFill/>
        </p:spPr>
        <p:txBody>
          <a:bodyPr wrap="square">
            <a:spAutoFit/>
          </a:bodyPr>
          <a:lstStyle/>
          <a:p>
            <a:pPr algn="l">
              <a:buNone/>
            </a:pPr>
            <a:r>
              <a:rPr lang="en-GB" b="1" i="0" u="none" strike="noStrike" dirty="0">
                <a:solidFill>
                  <a:srgbClr val="000000"/>
                </a:solidFill>
                <a:effectLst/>
              </a:rPr>
              <a:t>Limited dataset diversity</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Only three datasets</a:t>
            </a:r>
          </a:p>
          <a:p>
            <a:pPr algn="l">
              <a:buFont typeface="Arial" panose="020B0604020202020204" pitchFamily="34" charset="0"/>
              <a:buChar char="•"/>
            </a:pPr>
            <a:r>
              <a:rPr lang="en-GB" b="0" i="0" u="none" strike="noStrike" dirty="0">
                <a:solidFill>
                  <a:srgbClr val="000000"/>
                </a:solidFill>
                <a:effectLst/>
              </a:rPr>
              <a:t>All are professional networks</a:t>
            </a:r>
          </a:p>
          <a:p>
            <a:pPr algn="l">
              <a:buFont typeface="Arial" panose="020B0604020202020204" pitchFamily="34" charset="0"/>
              <a:buChar char="•"/>
            </a:pPr>
            <a:r>
              <a:rPr lang="en-GB" b="0" i="0" u="none" strike="noStrike" dirty="0">
                <a:solidFill>
                  <a:srgbClr val="000000"/>
                </a:solidFill>
                <a:effectLst/>
              </a:rPr>
              <a:t>No large-scale public social platforms (e.g., Twitter)</a:t>
            </a:r>
          </a:p>
        </p:txBody>
      </p:sp>
      <p:sp>
        <p:nvSpPr>
          <p:cNvPr id="8" name="Rectangle 1">
            <a:extLst>
              <a:ext uri="{FF2B5EF4-FFF2-40B4-BE49-F238E27FC236}">
                <a16:creationId xmlns:a16="http://schemas.microsoft.com/office/drawing/2014/main" id="{DD737C81-E18C-0B12-E800-427BF67FEBCA}"/>
              </a:ext>
            </a:extLst>
          </p:cNvPr>
          <p:cNvSpPr>
            <a:spLocks noChangeArrowheads="1"/>
          </p:cNvSpPr>
          <p:nvPr/>
        </p:nvSpPr>
        <p:spPr bwMode="auto">
          <a:xfrm>
            <a:off x="838200" y="4496833"/>
            <a:ext cx="5933034"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1" i="0" u="none" strike="noStrike" cap="none" normalizeH="0" baseline="0" dirty="0">
                <a:ln>
                  <a:noFill/>
                </a:ln>
                <a:solidFill>
                  <a:srgbClr val="000000"/>
                </a:solidFill>
                <a:effectLst/>
                <a:latin typeface="Arial" panose="020B0604020202020204" pitchFamily="34" charset="0"/>
              </a:rPr>
              <a:t>VD is inherently sensitive to group ratio</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VD assumes ideal fairness = 50/50 exposure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When MR increases → VD naturally decreases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Improvement may be metric-driven, not behavior-driven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CB306CE8-0190-B248-A1D4-15C4A6835FF2}"/>
              </a:ext>
            </a:extLst>
          </p:cNvPr>
          <p:cNvSpPr>
            <a:spLocks noChangeArrowheads="1"/>
          </p:cNvSpPr>
          <p:nvPr/>
        </p:nvSpPr>
        <p:spPr bwMode="auto">
          <a:xfrm>
            <a:off x="6439829" y="1888561"/>
            <a:ext cx="5933034"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1" i="0" u="none" strike="noStrike" cap="none" normalizeH="0" baseline="0" dirty="0">
                <a:ln>
                  <a:noFill/>
                </a:ln>
                <a:solidFill>
                  <a:srgbClr val="000000"/>
                </a:solidFill>
                <a:effectLst/>
                <a:latin typeface="Arial" panose="020B0604020202020204" pitchFamily="34" charset="0"/>
              </a:rPr>
              <a:t>Issue: Different metrics → different conclusions</a:t>
            </a: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VD suggests fairness improves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rVD shows little improvement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DE" altLang="en-DE" sz="1800" b="0" i="0" u="none" strike="noStrike" cap="none" normalizeH="0" baseline="0" dirty="0">
                <a:ln>
                  <a:noFill/>
                </a:ln>
                <a:solidFill>
                  <a:srgbClr val="000000"/>
                </a:solidFill>
                <a:effectLst/>
                <a:latin typeface="Arial" panose="020B0604020202020204" pitchFamily="34" charset="0"/>
              </a:rPr>
              <a:t>Fairness conclusion not robust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920B39D7-0F5E-B745-6D00-F618F2BD56C2}"/>
              </a:ext>
            </a:extLst>
          </p:cNvPr>
          <p:cNvSpPr txBox="1"/>
          <p:nvPr/>
        </p:nvSpPr>
        <p:spPr>
          <a:xfrm>
            <a:off x="6439829" y="3223594"/>
            <a:ext cx="6099716" cy="1200329"/>
          </a:xfrm>
          <a:prstGeom prst="rect">
            <a:avLst/>
          </a:prstGeom>
          <a:noFill/>
        </p:spPr>
        <p:txBody>
          <a:bodyPr wrap="square">
            <a:spAutoFit/>
          </a:bodyPr>
          <a:lstStyle/>
          <a:p>
            <a:pPr algn="l">
              <a:buNone/>
            </a:pPr>
            <a:r>
              <a:rPr lang="en-GB" b="1" i="0" u="none" strike="noStrike" dirty="0">
                <a:solidFill>
                  <a:srgbClr val="000000"/>
                </a:solidFill>
                <a:effectLst/>
              </a:rPr>
              <a:t>Counterfactual relies on synthetic model</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BBA is a simplified generator</a:t>
            </a:r>
          </a:p>
          <a:p>
            <a:pPr algn="l">
              <a:buFont typeface="Arial" panose="020B0604020202020204" pitchFamily="34" charset="0"/>
              <a:buChar char="•"/>
            </a:pPr>
            <a:r>
              <a:rPr lang="en-GB" b="0" i="0" u="none" strike="noStrike" dirty="0">
                <a:solidFill>
                  <a:srgbClr val="000000"/>
                </a:solidFill>
                <a:effectLst/>
              </a:rPr>
              <a:t>Assumes specific network dynamics</a:t>
            </a:r>
          </a:p>
          <a:p>
            <a:pPr algn="l">
              <a:buFont typeface="Arial" panose="020B0604020202020204" pitchFamily="34" charset="0"/>
              <a:buChar char="•"/>
            </a:pPr>
            <a:r>
              <a:rPr lang="en-GB" b="0" i="0" u="none" strike="noStrike" dirty="0">
                <a:solidFill>
                  <a:srgbClr val="000000"/>
                </a:solidFill>
                <a:effectLst/>
              </a:rPr>
              <a:t>Causality only holds inside the model</a:t>
            </a:r>
          </a:p>
        </p:txBody>
      </p:sp>
      <p:sp>
        <p:nvSpPr>
          <p:cNvPr id="13" name="TextBox 12">
            <a:extLst>
              <a:ext uri="{FF2B5EF4-FFF2-40B4-BE49-F238E27FC236}">
                <a16:creationId xmlns:a16="http://schemas.microsoft.com/office/drawing/2014/main" id="{48DBAEAA-E557-D47C-5866-95359BE623DD}"/>
              </a:ext>
            </a:extLst>
          </p:cNvPr>
          <p:cNvSpPr txBox="1"/>
          <p:nvPr/>
        </p:nvSpPr>
        <p:spPr>
          <a:xfrm>
            <a:off x="6439829" y="4436136"/>
            <a:ext cx="4913971" cy="2031325"/>
          </a:xfrm>
          <a:prstGeom prst="rect">
            <a:avLst/>
          </a:prstGeom>
          <a:noFill/>
        </p:spPr>
        <p:txBody>
          <a:bodyPr wrap="square">
            <a:spAutoFit/>
          </a:bodyPr>
          <a:lstStyle/>
          <a:p>
            <a:pPr algn="l">
              <a:buNone/>
            </a:pPr>
            <a:r>
              <a:rPr lang="en-GB" b="1" i="0" u="none" strike="noStrike" dirty="0">
                <a:solidFill>
                  <a:srgbClr val="000000"/>
                </a:solidFill>
                <a:effectLst/>
              </a:rPr>
              <a:t>Fairness = statistical parity?</a:t>
            </a:r>
            <a:endParaRPr lang="en-GB" b="0" i="0" u="none" strike="noStrike" dirty="0">
              <a:solidFill>
                <a:srgbClr val="000000"/>
              </a:solidFill>
              <a:effectLst/>
            </a:endParaRPr>
          </a:p>
          <a:p>
            <a:pPr algn="l">
              <a:buFont typeface="Arial" panose="020B0604020202020204" pitchFamily="34" charset="0"/>
              <a:buChar char="•"/>
            </a:pPr>
            <a:r>
              <a:rPr lang="en-GB" b="0" i="0" u="none" strike="noStrike" dirty="0">
                <a:solidFill>
                  <a:srgbClr val="000000"/>
                </a:solidFill>
                <a:effectLst/>
              </a:rPr>
              <a:t>Assumes equal exposure = fair</a:t>
            </a:r>
          </a:p>
          <a:p>
            <a:pPr algn="l">
              <a:buFont typeface="Arial" panose="020B0604020202020204" pitchFamily="34" charset="0"/>
              <a:buChar char="•"/>
            </a:pPr>
            <a:r>
              <a:rPr lang="en-GB" b="0" i="0" u="none" strike="noStrike" dirty="0">
                <a:solidFill>
                  <a:srgbClr val="000000"/>
                </a:solidFill>
                <a:effectLst/>
              </a:rPr>
              <a:t>Ignores:</a:t>
            </a:r>
          </a:p>
          <a:p>
            <a:pPr marL="742950" lvl="1" indent="-285750" algn="l">
              <a:buFont typeface="Arial" panose="020B0604020202020204" pitchFamily="34" charset="0"/>
              <a:buChar char="•"/>
            </a:pPr>
            <a:r>
              <a:rPr lang="en-GB" b="0" i="0" u="none" strike="noStrike" dirty="0">
                <a:solidFill>
                  <a:srgbClr val="000000"/>
                </a:solidFill>
                <a:effectLst/>
              </a:rPr>
              <a:t>Opportunity fairness</a:t>
            </a:r>
          </a:p>
          <a:p>
            <a:pPr marL="742950" lvl="1" indent="-285750" algn="l">
              <a:buFont typeface="Arial" panose="020B0604020202020204" pitchFamily="34" charset="0"/>
              <a:buChar char="•"/>
            </a:pPr>
            <a:r>
              <a:rPr lang="en-GB" b="0" i="0" u="none" strike="noStrike" dirty="0">
                <a:solidFill>
                  <a:srgbClr val="000000"/>
                </a:solidFill>
                <a:effectLst/>
              </a:rPr>
              <a:t>User preference</a:t>
            </a:r>
          </a:p>
          <a:p>
            <a:pPr marL="742950" lvl="1" indent="-285750" algn="l">
              <a:buFont typeface="Arial" panose="020B0604020202020204" pitchFamily="34" charset="0"/>
              <a:buChar char="•"/>
            </a:pPr>
            <a:r>
              <a:rPr lang="en-GB" b="0" i="0" u="none" strike="noStrike" dirty="0">
                <a:solidFill>
                  <a:srgbClr val="000000"/>
                </a:solidFill>
                <a:effectLst/>
              </a:rPr>
              <a:t>Historical inequality</a:t>
            </a:r>
          </a:p>
          <a:p>
            <a:pPr algn="l">
              <a:buFont typeface="Arial" panose="020B0604020202020204" pitchFamily="34" charset="0"/>
              <a:buChar char="•"/>
            </a:pPr>
            <a:r>
              <a:rPr lang="en-GB" b="0" i="0" u="none" strike="noStrike" dirty="0">
                <a:solidFill>
                  <a:srgbClr val="000000"/>
                </a:solidFill>
                <a:effectLst/>
              </a:rPr>
              <a:t>Normative fairness varies by application</a:t>
            </a:r>
          </a:p>
        </p:txBody>
      </p:sp>
    </p:spTree>
    <p:extLst>
      <p:ext uri="{BB962C8B-B14F-4D97-AF65-F5344CB8AC3E}">
        <p14:creationId xmlns:p14="http://schemas.microsoft.com/office/powerpoint/2010/main" val="5567155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94688-9EDB-4F89-0D6D-80BBCDBA5B59}"/>
              </a:ext>
            </a:extLst>
          </p:cNvPr>
          <p:cNvSpPr>
            <a:spLocks noGrp="1"/>
          </p:cNvSpPr>
          <p:nvPr>
            <p:ph type="title"/>
          </p:nvPr>
        </p:nvSpPr>
        <p:spPr>
          <a:xfrm>
            <a:off x="459058" y="2651125"/>
            <a:ext cx="10515600" cy="1325563"/>
          </a:xfrm>
        </p:spPr>
        <p:txBody>
          <a:bodyPr/>
          <a:lstStyle/>
          <a:p>
            <a:r>
              <a:rPr lang="en-DE" dirty="0"/>
              <a:t>Thank you for your listening </a:t>
            </a:r>
          </a:p>
        </p:txBody>
      </p:sp>
    </p:spTree>
    <p:extLst>
      <p:ext uri="{BB962C8B-B14F-4D97-AF65-F5344CB8AC3E}">
        <p14:creationId xmlns:p14="http://schemas.microsoft.com/office/powerpoint/2010/main" val="1695562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1BBFA-A7CF-16CA-3126-2CAAB2C6B2C1}"/>
              </a:ext>
            </a:extLst>
          </p:cNvPr>
          <p:cNvSpPr>
            <a:spLocks noGrp="1"/>
          </p:cNvSpPr>
          <p:nvPr>
            <p:ph type="title"/>
          </p:nvPr>
        </p:nvSpPr>
        <p:spPr>
          <a:xfrm>
            <a:off x="548269" y="398579"/>
            <a:ext cx="10515600" cy="1325563"/>
          </a:xfrm>
        </p:spPr>
        <p:txBody>
          <a:bodyPr/>
          <a:lstStyle/>
          <a:p>
            <a:r>
              <a:rPr lang="en-DE" dirty="0"/>
              <a:t>Preliminaries</a:t>
            </a:r>
            <a:r>
              <a:rPr lang="en-US" altLang="zh-CN" dirty="0"/>
              <a:t>-</a:t>
            </a:r>
            <a:r>
              <a:rPr lang="en-GB" dirty="0"/>
              <a:t>Network Setting &amp; Metrics</a:t>
            </a:r>
            <a:endParaRPr lang="en-DE" dirty="0"/>
          </a:p>
        </p:txBody>
      </p:sp>
      <p:sp>
        <p:nvSpPr>
          <p:cNvPr id="3" name="Content Placeholder 2">
            <a:extLst>
              <a:ext uri="{FF2B5EF4-FFF2-40B4-BE49-F238E27FC236}">
                <a16:creationId xmlns:a16="http://schemas.microsoft.com/office/drawing/2014/main" id="{392BA3AF-19A2-C886-A745-354A41BD06E5}"/>
              </a:ext>
            </a:extLst>
          </p:cNvPr>
          <p:cNvSpPr>
            <a:spLocks noGrp="1"/>
          </p:cNvSpPr>
          <p:nvPr>
            <p:ph idx="1"/>
          </p:nvPr>
        </p:nvSpPr>
        <p:spPr>
          <a:xfrm>
            <a:off x="659781" y="2517001"/>
            <a:ext cx="10515600" cy="3125516"/>
          </a:xfrm>
        </p:spPr>
        <p:txBody>
          <a:bodyPr/>
          <a:lstStyle/>
          <a:p>
            <a:r>
              <a:rPr lang="en-GB" dirty="0"/>
              <a:t>The preliminaries define:</a:t>
            </a:r>
            <a:br>
              <a:rPr lang="en-GB" dirty="0"/>
            </a:br>
            <a:r>
              <a:rPr lang="en-GB" dirty="0"/>
              <a:t>(1) how the dynamic network is modelled(discrete dynamic social network)</a:t>
            </a:r>
            <a:br>
              <a:rPr lang="en-GB" dirty="0"/>
            </a:br>
            <a:r>
              <a:rPr lang="en-GB" dirty="0"/>
              <a:t>(2) which structural properties are measured</a:t>
            </a:r>
          </a:p>
          <a:p>
            <a:r>
              <a:rPr lang="en-GB" dirty="0"/>
              <a:t>(</a:t>
            </a:r>
            <a:r>
              <a:rPr lang="en-GB" i="1" dirty="0"/>
              <a:t>MR, HR, ED</a:t>
            </a:r>
            <a:r>
              <a:rPr lang="en-GB" dirty="0"/>
              <a:t>…)</a:t>
            </a:r>
            <a:br>
              <a:rPr lang="en-GB" dirty="0"/>
            </a:br>
            <a:r>
              <a:rPr lang="en-GB" dirty="0"/>
              <a:t>(3) how fairness is formally quantified.(</a:t>
            </a:r>
            <a:r>
              <a:rPr lang="en-GB" i="1" dirty="0"/>
              <a:t>VD, </a:t>
            </a:r>
            <a:r>
              <a:rPr lang="en-GB" i="1" dirty="0" err="1"/>
              <a:t>sVD</a:t>
            </a:r>
            <a:r>
              <a:rPr lang="en-GB" i="1" dirty="0"/>
              <a:t>, </a:t>
            </a:r>
            <a:r>
              <a:rPr lang="en-GB" i="1" dirty="0" err="1"/>
              <a:t>rVD</a:t>
            </a:r>
            <a:r>
              <a:rPr lang="en-GB" dirty="0"/>
              <a:t>)</a:t>
            </a:r>
            <a:endParaRPr lang="en-DE" dirty="0"/>
          </a:p>
        </p:txBody>
      </p:sp>
    </p:spTree>
    <p:extLst>
      <p:ext uri="{BB962C8B-B14F-4D97-AF65-F5344CB8AC3E}">
        <p14:creationId xmlns:p14="http://schemas.microsoft.com/office/powerpoint/2010/main" val="20654999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C5F82-49AF-B409-51C9-627FFEBF6818}"/>
              </a:ext>
            </a:extLst>
          </p:cNvPr>
          <p:cNvSpPr>
            <a:spLocks noGrp="1"/>
          </p:cNvSpPr>
          <p:nvPr>
            <p:ph type="title"/>
          </p:nvPr>
        </p:nvSpPr>
        <p:spPr/>
        <p:txBody>
          <a:bodyPr/>
          <a:lstStyle/>
          <a:p>
            <a:r>
              <a:rPr lang="en-GB" dirty="0"/>
              <a:t>2.1 Dynamic Network Setting</a:t>
            </a:r>
            <a:endParaRPr lang="en-DE" dirty="0"/>
          </a:p>
        </p:txBody>
      </p:sp>
      <p:sp>
        <p:nvSpPr>
          <p:cNvPr id="4" name="Rectangle 1">
            <a:extLst>
              <a:ext uri="{FF2B5EF4-FFF2-40B4-BE49-F238E27FC236}">
                <a16:creationId xmlns:a16="http://schemas.microsoft.com/office/drawing/2014/main" id="{E4850CA0-C45B-DD2B-1B39-6E0D237CC439}"/>
              </a:ext>
            </a:extLst>
          </p:cNvPr>
          <p:cNvSpPr>
            <a:spLocks noGrp="1" noChangeArrowheads="1"/>
          </p:cNvSpPr>
          <p:nvPr>
            <p:ph idx="1"/>
          </p:nvPr>
        </p:nvSpPr>
        <p:spPr bwMode="auto">
          <a:xfrm>
            <a:off x="685274" y="1690688"/>
            <a:ext cx="98027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GB" altLang="en-DE" sz="1800" dirty="0">
                <a:solidFill>
                  <a:srgbClr val="000000"/>
                </a:solidFill>
                <a:latin typeface="Arial" panose="020B0604020202020204" pitchFamily="34" charset="0"/>
              </a:rPr>
              <a:t>T</a:t>
            </a:r>
            <a:r>
              <a:rPr lang="en-DE" altLang="en-DE" sz="1800" dirty="0">
                <a:solidFill>
                  <a:srgbClr val="000000"/>
                </a:solidFill>
                <a:latin typeface="Arial" panose="020B0604020202020204" pitchFamily="34" charset="0"/>
              </a:rPr>
              <a:t>he research is about </a:t>
            </a:r>
            <a:r>
              <a:rPr kumimoji="0" lang="en-DE" altLang="en-DE" sz="1800" b="1" i="0" u="none" strike="noStrike" cap="none" normalizeH="0" baseline="0" dirty="0">
                <a:ln>
                  <a:noFill/>
                </a:ln>
                <a:solidFill>
                  <a:srgbClr val="000000"/>
                </a:solidFill>
                <a:effectLst/>
                <a:latin typeface="Arial" panose="020B0604020202020204" pitchFamily="34" charset="0"/>
              </a:rPr>
              <a:t>discrete dynamic social network</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mc:AlternateContent xmlns:mc="http://schemas.openxmlformats.org/markup-compatibility/2006">
        <mc:Choice xmlns:a14="http://schemas.microsoft.com/office/drawing/2010/main" Requires="a14">
          <p:sp>
            <p:nvSpPr>
              <p:cNvPr id="7" name="Rectangle 4">
                <a:extLst>
                  <a:ext uri="{FF2B5EF4-FFF2-40B4-BE49-F238E27FC236}">
                    <a16:creationId xmlns:a16="http://schemas.microsoft.com/office/drawing/2014/main" id="{0F117FCF-0AAB-179D-004A-3697268504A2}"/>
                  </a:ext>
                </a:extLst>
              </p:cNvPr>
              <p:cNvSpPr>
                <a:spLocks noChangeArrowheads="1"/>
              </p:cNvSpPr>
              <p:nvPr/>
            </p:nvSpPr>
            <p:spPr bwMode="auto">
              <a:xfrm>
                <a:off x="675701" y="2185255"/>
                <a:ext cx="10840598" cy="1477328"/>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rgbClr val="000000"/>
                    </a:solidFill>
                    <a:effectLst/>
                    <a:latin typeface="Arial" panose="020B0604020202020204" pitchFamily="34" charset="0"/>
                  </a:rPr>
                  <a:t>The network is modeled as a </a:t>
                </a:r>
                <a:r>
                  <a:rPr kumimoji="0" lang="en-DE" altLang="en-DE" sz="1800" b="1" i="0" u="none" strike="noStrike" cap="none" normalizeH="0" baseline="0" dirty="0">
                    <a:ln>
                      <a:noFill/>
                    </a:ln>
                    <a:solidFill>
                      <a:srgbClr val="000000"/>
                    </a:solidFill>
                    <a:effectLst/>
                    <a:latin typeface="Arial" panose="020B0604020202020204" pitchFamily="34" charset="0"/>
                  </a:rPr>
                  <a:t>discrete dynamic network</a:t>
                </a:r>
                <a:r>
                  <a:rPr kumimoji="0" lang="en-DE" altLang="en-DE" sz="1800" b="0" i="0" u="none" strike="noStrike" cap="none" normalizeH="0" baseline="0" dirty="0">
                    <a:ln>
                      <a:noFill/>
                    </a:ln>
                    <a:solidFill>
                      <a:srgbClr val="000000"/>
                    </a:solidFill>
                    <a:effectLst/>
                    <a:latin typeface="Arial" panose="020B0604020202020204" pitchFamily="34" charset="0"/>
                  </a:rPr>
                  <a:t>, represented as a sequence of snapshots:</a:t>
                </a:r>
              </a:p>
              <a:p>
                <a:pPr lvl="0"/>
                <a:endParaRPr lang="en-US" altLang="en-DE" i="1" dirty="0">
                  <a:solidFill>
                    <a:srgbClr val="000000"/>
                  </a:solidFill>
                  <a:latin typeface="Cambria Math" panose="02040503050406030204" pitchFamily="18" charset="0"/>
                </a:endParaRPr>
              </a:p>
              <a:p>
                <a:pPr lvl="0"/>
                <a14:m>
                  <m:oMathPara xmlns:m="http://schemas.openxmlformats.org/officeDocument/2006/math">
                    <m:oMathParaPr>
                      <m:jc m:val="centerGroup"/>
                    </m:oMathParaPr>
                    <m:oMath xmlns:m="http://schemas.openxmlformats.org/officeDocument/2006/math">
                      <m:r>
                        <a:rPr lang="en-GB" altLang="en-DE" i="1" smtClean="0">
                          <a:solidFill>
                            <a:srgbClr val="000000"/>
                          </a:solidFill>
                          <a:latin typeface="Cambria Math" panose="02040503050406030204" pitchFamily="18" charset="0"/>
                        </a:rPr>
                        <m:t>𝐺</m:t>
                      </m:r>
                      <m:r>
                        <a:rPr lang="en-GB" altLang="en-DE" i="1" smtClean="0">
                          <a:solidFill>
                            <a:srgbClr val="000000"/>
                          </a:solidFill>
                          <a:latin typeface="Cambria Math" panose="02040503050406030204" pitchFamily="18" charset="0"/>
                        </a:rPr>
                        <m:t>=</m:t>
                      </m:r>
                      <m:r>
                        <m:rPr>
                          <m:lit/>
                        </m:rPr>
                        <a:rPr lang="en-GB" altLang="en-DE" i="1">
                          <a:solidFill>
                            <a:srgbClr val="000000"/>
                          </a:solidFill>
                          <a:latin typeface="Cambria Math" panose="02040503050406030204" pitchFamily="18" charset="0"/>
                        </a:rPr>
                        <m:t>{</m:t>
                      </m:r>
                      <m:sSub>
                        <m:sSubPr>
                          <m:ctrlPr>
                            <a:rPr lang="en-GB" altLang="en-DE" i="1">
                              <a:solidFill>
                                <a:srgbClr val="000000"/>
                              </a:solidFill>
                              <a:latin typeface="Cambria Math" panose="02040503050406030204" pitchFamily="18" charset="0"/>
                            </a:rPr>
                          </m:ctrlPr>
                        </m:sSubPr>
                        <m:e>
                          <m:r>
                            <a:rPr lang="en-GB" altLang="en-DE" i="1">
                              <a:solidFill>
                                <a:srgbClr val="000000"/>
                              </a:solidFill>
                              <a:latin typeface="Cambria Math" panose="02040503050406030204" pitchFamily="18" charset="0"/>
                            </a:rPr>
                            <m:t>𝐺</m:t>
                          </m:r>
                        </m:e>
                        <m:sub>
                          <m:r>
                            <a:rPr lang="en-GB" altLang="en-DE" i="1">
                              <a:solidFill>
                                <a:srgbClr val="000000"/>
                              </a:solidFill>
                              <a:latin typeface="Cambria Math" panose="02040503050406030204" pitchFamily="18" charset="0"/>
                            </a:rPr>
                            <m:t>1</m:t>
                          </m:r>
                        </m:sub>
                      </m:sSub>
                      <m:r>
                        <a:rPr lang="en-GB" altLang="en-DE" i="1">
                          <a:solidFill>
                            <a:srgbClr val="000000"/>
                          </a:solidFill>
                          <a:latin typeface="Cambria Math" panose="02040503050406030204" pitchFamily="18" charset="0"/>
                        </a:rPr>
                        <m:t>,</m:t>
                      </m:r>
                      <m:sSub>
                        <m:sSubPr>
                          <m:ctrlPr>
                            <a:rPr lang="en-GB" altLang="en-DE" i="1">
                              <a:solidFill>
                                <a:srgbClr val="000000"/>
                              </a:solidFill>
                              <a:latin typeface="Cambria Math" panose="02040503050406030204" pitchFamily="18" charset="0"/>
                            </a:rPr>
                          </m:ctrlPr>
                        </m:sSubPr>
                        <m:e>
                          <m:r>
                            <a:rPr lang="en-GB" altLang="en-DE" i="1">
                              <a:solidFill>
                                <a:srgbClr val="000000"/>
                              </a:solidFill>
                              <a:latin typeface="Cambria Math" panose="02040503050406030204" pitchFamily="18" charset="0"/>
                            </a:rPr>
                            <m:t>𝐺</m:t>
                          </m:r>
                        </m:e>
                        <m:sub>
                          <m:r>
                            <a:rPr lang="en-GB" altLang="en-DE" i="1">
                              <a:solidFill>
                                <a:srgbClr val="000000"/>
                              </a:solidFill>
                              <a:latin typeface="Cambria Math" panose="02040503050406030204" pitchFamily="18" charset="0"/>
                            </a:rPr>
                            <m:t>2</m:t>
                          </m:r>
                        </m:sub>
                      </m:sSub>
                      <m:r>
                        <a:rPr lang="en-GB" altLang="en-DE" i="1">
                          <a:solidFill>
                            <a:srgbClr val="000000"/>
                          </a:solidFill>
                          <a:latin typeface="Cambria Math" panose="02040503050406030204" pitchFamily="18" charset="0"/>
                        </a:rPr>
                        <m:t>,…,</m:t>
                      </m:r>
                      <m:sSub>
                        <m:sSubPr>
                          <m:ctrlPr>
                            <a:rPr lang="en-GB" altLang="en-DE" i="1">
                              <a:solidFill>
                                <a:srgbClr val="000000"/>
                              </a:solidFill>
                              <a:latin typeface="Cambria Math" panose="02040503050406030204" pitchFamily="18" charset="0"/>
                            </a:rPr>
                          </m:ctrlPr>
                        </m:sSubPr>
                        <m:e>
                          <m:r>
                            <a:rPr lang="en-GB" altLang="en-DE" i="1">
                              <a:solidFill>
                                <a:srgbClr val="000000"/>
                              </a:solidFill>
                              <a:latin typeface="Cambria Math" panose="02040503050406030204" pitchFamily="18" charset="0"/>
                            </a:rPr>
                            <m:t>𝐺</m:t>
                          </m:r>
                        </m:e>
                        <m:sub>
                          <m:r>
                            <a:rPr lang="en-GB" altLang="en-DE" i="1">
                              <a:solidFill>
                                <a:srgbClr val="000000"/>
                              </a:solidFill>
                              <a:latin typeface="Cambria Math" panose="02040503050406030204" pitchFamily="18" charset="0"/>
                            </a:rPr>
                            <m:t>𝑇</m:t>
                          </m:r>
                        </m:sub>
                      </m:sSub>
                      <m:r>
                        <m:rPr>
                          <m:lit/>
                        </m:rPr>
                        <a:rPr lang="en-GB" altLang="en-DE" i="1">
                          <a:solidFill>
                            <a:srgbClr val="000000"/>
                          </a:solidFill>
                          <a:latin typeface="Cambria Math" panose="02040503050406030204" pitchFamily="18" charset="0"/>
                        </a:rPr>
                        <m:t>}</m:t>
                      </m:r>
                    </m:oMath>
                  </m:oMathPara>
                </a14:m>
                <a:endParaRPr lang="en-US" altLang="en-DE" i="1" dirty="0">
                  <a:solidFill>
                    <a:srgbClr val="000000"/>
                  </a:solidFill>
                  <a:latin typeface="Cambria Math" panose="02040503050406030204" pitchFamily="18" charset="0"/>
                </a:endParaRPr>
              </a:p>
              <a:p>
                <a:pPr lvl="0"/>
                <a14:m/>
              </a:p>
              <a:p>
                <a:pPr lvl="0"/>
                <a:r>
                  <a:rPr kumimoji="0" lang="en-DE" altLang="en-DE" sz="1800" b="0" i="0" u="none" strike="noStrike" cap="none" normalizeH="0" baseline="0" dirty="0">
                    <a:ln>
                      <a:noFill/>
                    </a:ln>
                    <a:solidFill>
                      <a:srgbClr val="000000"/>
                    </a:solidFill>
                    <a:effectLst/>
                    <a:latin typeface="Arial" panose="020B0604020202020204" pitchFamily="34" charset="0"/>
                  </a:rPr>
                  <a:t>Each </a:t>
                </a:r>
                <a:r>
                  <a:rPr lang="en-GB" altLang="en-DE" dirty="0">
                    <a:solidFill>
                      <a:srgbClr val="000000"/>
                    </a:solidFill>
                  </a:rPr>
                  <a:t> </a:t>
                </a:r>
                <a14:m>
                  <m:oMath xmlns:m="http://schemas.openxmlformats.org/officeDocument/2006/math">
                    <m:sSub>
                      <m:sSubPr>
                        <m:ctrlPr>
                          <a:rPr lang="en-GB" altLang="en-DE" i="1">
                            <a:solidFill>
                              <a:srgbClr val="000000"/>
                            </a:solidFill>
                            <a:latin typeface="Cambria Math" panose="02040503050406030204" pitchFamily="18" charset="0"/>
                          </a:rPr>
                        </m:ctrlPr>
                      </m:sSubPr>
                      <m:e>
                        <m:r>
                          <a:rPr lang="en-GB" altLang="en-DE" i="1">
                            <a:solidFill>
                              <a:srgbClr val="000000"/>
                            </a:solidFill>
                            <a:latin typeface="Cambria Math" panose="02040503050406030204" pitchFamily="18" charset="0"/>
                          </a:rPr>
                          <m:t>𝐺</m:t>
                        </m:r>
                      </m:e>
                      <m:sub>
                        <m:r>
                          <a:rPr lang="en-GB" altLang="en-DE" i="1">
                            <a:solidFill>
                              <a:srgbClr val="000000"/>
                            </a:solidFill>
                            <a:latin typeface="Cambria Math" panose="02040503050406030204" pitchFamily="18" charset="0"/>
                          </a:rPr>
                          <m:t>𝑇</m:t>
                        </m:r>
                      </m:sub>
                    </m:sSub>
                    <m:r>
                      <a:rPr lang="en-GB" altLang="en-DE" i="1">
                        <a:solidFill>
                          <a:srgbClr val="000000"/>
                        </a:solidFill>
                        <a:latin typeface="Cambria Math" panose="02040503050406030204" pitchFamily="18" charset="0"/>
                      </a:rPr>
                      <m:t> </m:t>
                    </m:r>
                  </m:oMath>
                </a14:m>
                <a:r>
                  <a:rPr kumimoji="0" lang="en-DE" altLang="en-DE" sz="1800" b="0" i="0" u="none" strike="noStrike" cap="none" normalizeH="0" baseline="0" dirty="0">
                    <a:ln>
                      <a:noFill/>
                    </a:ln>
                    <a:solidFill>
                      <a:srgbClr val="000000"/>
                    </a:solidFill>
                    <a:effectLst/>
                    <a:latin typeface="Arial" panose="020B0604020202020204" pitchFamily="34" charset="0"/>
                  </a:rPr>
                  <a:t> is a snapshot of the network at time </a:t>
                </a:r>
                <a:r>
                  <a:rPr kumimoji="0" lang="en-DE" altLang="en-DE" sz="1800" b="0" i="1" u="none" strike="noStrike" cap="none" normalizeH="0" baseline="0" dirty="0">
                    <a:ln>
                      <a:noFill/>
                    </a:ln>
                    <a:solidFill>
                      <a:srgbClr val="000000"/>
                    </a:solidFill>
                    <a:effectLst/>
                    <a:latin typeface="Arial" panose="020B0604020202020204" pitchFamily="34" charset="0"/>
                  </a:rPr>
                  <a:t>t</a:t>
                </a:r>
                <a:r>
                  <a:rPr kumimoji="0" lang="en-DE" altLang="en-DE" sz="1800" b="0" i="0" u="none" strike="noStrike" cap="none" normalizeH="0" baseline="0" dirty="0">
                    <a:ln>
                      <a:noFill/>
                    </a:ln>
                    <a:solidFill>
                      <a:srgbClr val="000000"/>
                    </a:solidFill>
                    <a:effectLst/>
                    <a:latin typeface="Arial" panose="020B0604020202020204" pitchFamily="34" charset="0"/>
                  </a:rPr>
                  <a:t>.</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mc:Choice>
        <mc:Fallback>
          <p:sp>
            <p:nvSpPr>
              <p:cNvPr id="7" name="Rectangle 4">
                <a:extLst>
                  <a:ext uri="{FF2B5EF4-FFF2-40B4-BE49-F238E27FC236}">
                    <a16:creationId xmlns:a16="http://schemas.microsoft.com/office/drawing/2014/main" id="{0F117FCF-0AAB-179D-004A-3697268504A2}"/>
                  </a:ext>
                </a:extLst>
              </p:cNvPr>
              <p:cNvSpPr>
                <a:spLocks noRot="1" noChangeAspect="1" noMove="1" noResize="1" noEditPoints="1" noAdjustHandles="1" noChangeArrowheads="1" noChangeShapeType="1" noTextEdit="1"/>
              </p:cNvSpPr>
              <p:nvPr/>
            </p:nvSpPr>
            <p:spPr bwMode="auto">
              <a:xfrm>
                <a:off x="675701" y="2185255"/>
                <a:ext cx="10840598" cy="1477328"/>
              </a:xfrm>
              <a:prstGeom prst="rect">
                <a:avLst/>
              </a:prstGeom>
              <a:blipFill>
                <a:blip r:embed="rId2"/>
                <a:stretch>
                  <a:fillRect l="-585" t="-847" b="-5932"/>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DE">
                    <a:noFill/>
                  </a:rPr>
                  <a:t> </a:t>
                </a:r>
              </a:p>
            </p:txBody>
          </p:sp>
        </mc:Fallback>
      </mc:AlternateContent>
      <p:sp>
        <p:nvSpPr>
          <p:cNvPr id="10" name="Rectangle 6">
            <a:extLst>
              <a:ext uri="{FF2B5EF4-FFF2-40B4-BE49-F238E27FC236}">
                <a16:creationId xmlns:a16="http://schemas.microsoft.com/office/drawing/2014/main" id="{0F7598DF-80D8-267D-9445-B14CE23327D1}"/>
              </a:ext>
            </a:extLst>
          </p:cNvPr>
          <p:cNvSpPr>
            <a:spLocks noChangeArrowheads="1"/>
          </p:cNvSpPr>
          <p:nvPr/>
        </p:nvSpPr>
        <p:spPr bwMode="auto">
          <a:xfrm>
            <a:off x="122706" y="3631882"/>
            <a:ext cx="9113264"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algn="just" eaLnBrk="0" fontAlgn="base" hangingPunct="0">
              <a:spcBef>
                <a:spcPct val="0"/>
              </a:spcBef>
              <a:spcAft>
                <a:spcPct val="0"/>
              </a:spcAft>
            </a:pPr>
            <a:r>
              <a:rPr lang="en-GB" dirty="0"/>
              <a:t>Definition of Network snapshot: </a:t>
            </a:r>
          </a:p>
          <a:p>
            <a:pPr lvl="0" algn="just" eaLnBrk="0" fontAlgn="base" hangingPunct="0">
              <a:spcBef>
                <a:spcPct val="0"/>
              </a:spcBef>
              <a:spcAft>
                <a:spcPct val="0"/>
              </a:spcAft>
            </a:pPr>
            <a:r>
              <a:rPr lang="en-GB" dirty="0"/>
              <a:t>The state of a social network at a specific time point, including nodes, edges, and features.</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A111BB28-269B-CC9F-77AB-D9CCB12741ED}"/>
                  </a:ext>
                </a:extLst>
              </p:cNvPr>
              <p:cNvSpPr txBox="1"/>
              <p:nvPr/>
            </p:nvSpPr>
            <p:spPr>
              <a:xfrm>
                <a:off x="710056" y="4264322"/>
                <a:ext cx="2198397" cy="276999"/>
              </a:xfrm>
              <a:prstGeom prst="rect">
                <a:avLst/>
              </a:prstGeom>
              <a:noFill/>
            </p:spPr>
            <p:txBody>
              <a:bodyPr wrap="square" lIns="0" tIns="0" rIns="0" bIns="0" rtlCol="0">
                <a:spAutoFit/>
              </a:bodyPr>
              <a:lstStyle/>
              <a:p>
                <a:pPr algn="just"/>
                <a14:m>
                  <m:oMathPara xmlns:m="http://schemas.openxmlformats.org/officeDocument/2006/math">
                    <m:oMathParaPr>
                      <m:jc m:val="centerGroup"/>
                    </m:oMathParaPr>
                    <m:oMath xmlns:m="http://schemas.openxmlformats.org/officeDocument/2006/math">
                      <m:sSub>
                        <m:sSubPr>
                          <m:ctrlPr>
                            <a:rPr lang="en-GB" i="0" smtClean="0">
                              <a:latin typeface="Cambria Math" panose="02040503050406030204" pitchFamily="18" charset="0"/>
                            </a:rPr>
                          </m:ctrlPr>
                        </m:sSubPr>
                        <m:e>
                          <m:r>
                            <a:rPr lang="en-GB" i="0" smtClean="0">
                              <a:latin typeface="Cambria Math" panose="02040503050406030204" pitchFamily="18" charset="0"/>
                            </a:rPr>
                            <m:t>𝐺</m:t>
                          </m:r>
                        </m:e>
                        <m:sub>
                          <m:r>
                            <a:rPr lang="en-GB" i="0" smtClean="0">
                              <a:latin typeface="Cambria Math" panose="02040503050406030204" pitchFamily="18" charset="0"/>
                            </a:rPr>
                            <m:t>𝑡</m:t>
                          </m:r>
                        </m:sub>
                      </m:sSub>
                      <m:r>
                        <a:rPr lang="en-GB" i="0" smtClean="0">
                          <a:latin typeface="Cambria Math" panose="02040503050406030204" pitchFamily="18" charset="0"/>
                        </a:rPr>
                        <m:t>=</m:t>
                      </m:r>
                      <m:d>
                        <m:dPr>
                          <m:ctrlPr>
                            <a:rPr lang="en-GB" i="0" smtClean="0">
                              <a:latin typeface="Cambria Math" panose="02040503050406030204" pitchFamily="18" charset="0"/>
                            </a:rPr>
                          </m:ctrlPr>
                        </m:dPr>
                        <m:e>
                          <m:sSub>
                            <m:sSubPr>
                              <m:ctrlPr>
                                <a:rPr lang="en-GB" i="0" smtClean="0">
                                  <a:latin typeface="Cambria Math" panose="02040503050406030204" pitchFamily="18" charset="0"/>
                                </a:rPr>
                              </m:ctrlPr>
                            </m:sSubPr>
                            <m:e>
                              <m:r>
                                <a:rPr lang="en-GB" i="0" smtClean="0">
                                  <a:latin typeface="Cambria Math" panose="02040503050406030204" pitchFamily="18" charset="0"/>
                                </a:rPr>
                                <m:t>𝑉</m:t>
                              </m:r>
                            </m:e>
                            <m:sub>
                              <m:r>
                                <a:rPr lang="en-GB" i="0" smtClean="0">
                                  <a:latin typeface="Cambria Math" panose="02040503050406030204" pitchFamily="18" charset="0"/>
                                </a:rPr>
                                <m:t>𝑡</m:t>
                              </m:r>
                            </m:sub>
                          </m:sSub>
                          <m:r>
                            <a:rPr lang="en-GB" i="0" smtClean="0">
                              <a:latin typeface="Cambria Math" panose="02040503050406030204" pitchFamily="18" charset="0"/>
                            </a:rPr>
                            <m:t>,</m:t>
                          </m:r>
                          <m:sSub>
                            <m:sSubPr>
                              <m:ctrlPr>
                                <a:rPr lang="en-GB" i="0" smtClean="0">
                                  <a:latin typeface="Cambria Math" panose="02040503050406030204" pitchFamily="18" charset="0"/>
                                </a:rPr>
                              </m:ctrlPr>
                            </m:sSubPr>
                            <m:e>
                              <m:r>
                                <a:rPr lang="en-GB" i="0" smtClean="0">
                                  <a:latin typeface="Cambria Math" panose="02040503050406030204" pitchFamily="18" charset="0"/>
                                </a:rPr>
                                <m:t>𝐸</m:t>
                              </m:r>
                            </m:e>
                            <m:sub>
                              <m:r>
                                <a:rPr lang="en-GB" i="0" smtClean="0">
                                  <a:latin typeface="Cambria Math" panose="02040503050406030204" pitchFamily="18" charset="0"/>
                                </a:rPr>
                                <m:t>𝑡</m:t>
                              </m:r>
                            </m:sub>
                          </m:sSub>
                          <m:r>
                            <a:rPr lang="en-GB" i="0" smtClean="0">
                              <a:latin typeface="Cambria Math" panose="02040503050406030204" pitchFamily="18" charset="0"/>
                            </a:rPr>
                            <m:t>,</m:t>
                          </m:r>
                          <m:r>
                            <a:rPr lang="en-GB" i="0" smtClean="0">
                              <a:latin typeface="Cambria Math" panose="02040503050406030204" pitchFamily="18" charset="0"/>
                            </a:rPr>
                            <m:t>𝑋</m:t>
                          </m:r>
                        </m:e>
                      </m:d>
                    </m:oMath>
                  </m:oMathPara>
                </a14:m>
                <a:endParaRPr lang="en-US" i="0" dirty="0">
                  <a:latin typeface="Cambria Math" panose="02040503050406030204" pitchFamily="18" charset="0"/>
                </a:endParaRPr>
              </a:p>
            </p:txBody>
          </p:sp>
        </mc:Choice>
        <mc:Fallback>
          <p:sp>
            <p:nvSpPr>
              <p:cNvPr id="11" name="TextBox 10">
                <a:extLst>
                  <a:ext uri="{FF2B5EF4-FFF2-40B4-BE49-F238E27FC236}">
                    <a16:creationId xmlns:a16="http://schemas.microsoft.com/office/drawing/2014/main" id="{A111BB28-269B-CC9F-77AB-D9CCB12741ED}"/>
                  </a:ext>
                </a:extLst>
              </p:cNvPr>
              <p:cNvSpPr txBox="1">
                <a:spLocks noRot="1" noChangeAspect="1" noMove="1" noResize="1" noEditPoints="1" noAdjustHandles="1" noChangeArrowheads="1" noChangeShapeType="1" noTextEdit="1"/>
              </p:cNvSpPr>
              <p:nvPr/>
            </p:nvSpPr>
            <p:spPr>
              <a:xfrm>
                <a:off x="710056" y="4264322"/>
                <a:ext cx="2198397" cy="276999"/>
              </a:xfrm>
              <a:prstGeom prst="rect">
                <a:avLst/>
              </a:prstGeom>
              <a:blipFill>
                <a:blip r:embed="rId3"/>
                <a:stretch>
                  <a:fillRect b="-13636"/>
                </a:stretch>
              </a:blipFill>
            </p:spPr>
            <p:txBody>
              <a:bodyPr/>
              <a:lstStyle/>
              <a:p>
                <a:r>
                  <a:rPr lang="en-DE">
                    <a:noFill/>
                  </a:rPr>
                  <a:t> </a:t>
                </a:r>
              </a:p>
            </p:txBody>
          </p:sp>
        </mc:Fallback>
      </mc:AlternateContent>
      <mc:AlternateContent xmlns:mc="http://schemas.openxmlformats.org/markup-compatibility/2006">
        <mc:Choice xmlns:a14="http://schemas.microsoft.com/office/drawing/2010/main" Requires="a14">
          <p:sp>
            <p:nvSpPr>
              <p:cNvPr id="13" name="TextBox 12">
                <a:extLst>
                  <a:ext uri="{FF2B5EF4-FFF2-40B4-BE49-F238E27FC236}">
                    <a16:creationId xmlns:a16="http://schemas.microsoft.com/office/drawing/2014/main" id="{AA33F11C-38AE-5653-24BA-52D9C55CF8EB}"/>
                  </a:ext>
                </a:extLst>
              </p:cNvPr>
              <p:cNvSpPr txBox="1"/>
              <p:nvPr/>
            </p:nvSpPr>
            <p:spPr>
              <a:xfrm>
                <a:off x="838200" y="4705647"/>
                <a:ext cx="747000" cy="923330"/>
              </a:xfrm>
              <a:prstGeom prst="rect">
                <a:avLst/>
              </a:prstGeom>
              <a:noFill/>
            </p:spPr>
            <p:txBody>
              <a:bodyPr wrap="square">
                <a:spAutoFit/>
              </a:bodyPr>
              <a:lstStyle/>
              <a:p>
                <a:pPr algn="just"/>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GB" i="0" smtClean="0">
                              <a:latin typeface="Cambria Math" panose="02040503050406030204" pitchFamily="18" charset="0"/>
                            </a:rPr>
                            <m:t>𝑉</m:t>
                          </m:r>
                        </m:e>
                        <m:sub>
                          <m:r>
                            <a:rPr lang="en-GB" i="0" smtClean="0">
                              <a:latin typeface="Cambria Math" panose="02040503050406030204" pitchFamily="18" charset="0"/>
                            </a:rPr>
                            <m:t>𝑡</m:t>
                          </m:r>
                        </m:sub>
                      </m:sSub>
                    </m:oMath>
                  </m:oMathPara>
                </a14:m>
                <a:endParaRPr lang="en-US" i="1" dirty="0">
                  <a:latin typeface="Cambria Math" panose="02040503050406030204" pitchFamily="18" charset="0"/>
                </a:endParaRPr>
              </a:p>
              <a:p>
                <a:pPr algn="just"/>
                <a14:m>
                  <m:oMathPara xmlns:m="http://schemas.openxmlformats.org/officeDocument/2006/math">
                    <m:oMathParaPr>
                      <m:jc m:val="centerGroup"/>
                    </m:oMathParaPr>
                    <m:oMath xmlns:m="http://schemas.openxmlformats.org/officeDocument/2006/math">
                      <m:sSub>
                        <m:sSubPr>
                          <m:ctrlPr>
                            <a:rPr lang="en-GB" i="1" smtClean="0">
                              <a:latin typeface="Cambria Math" panose="02040503050406030204" pitchFamily="18" charset="0"/>
                            </a:rPr>
                          </m:ctrlPr>
                        </m:sSubPr>
                        <m:e>
                          <m:r>
                            <a:rPr lang="en-GB" i="0" smtClean="0">
                              <a:latin typeface="Cambria Math" panose="02040503050406030204" pitchFamily="18" charset="0"/>
                            </a:rPr>
                            <m:t>𝐸</m:t>
                          </m:r>
                        </m:e>
                        <m:sub>
                          <m:r>
                            <a:rPr lang="en-GB" i="0" smtClean="0">
                              <a:latin typeface="Cambria Math" panose="02040503050406030204" pitchFamily="18" charset="0"/>
                            </a:rPr>
                            <m:t>𝑡</m:t>
                          </m:r>
                        </m:sub>
                      </m:sSub>
                    </m:oMath>
                  </m:oMathPara>
                </a14:m>
                <a:endParaRPr lang="en-US" i="1" dirty="0">
                  <a:latin typeface="Cambria Math" panose="02040503050406030204" pitchFamily="18" charset="0"/>
                </a:endParaRPr>
              </a:p>
              <a:p>
                <a:pPr algn="just"/>
                <a14:m>
                  <m:oMathPara xmlns:m="http://schemas.openxmlformats.org/officeDocument/2006/math">
                    <m:oMathParaPr>
                      <m:jc m:val="centerGroup"/>
                    </m:oMathParaPr>
                    <m:oMath xmlns:m="http://schemas.openxmlformats.org/officeDocument/2006/math">
                      <m:r>
                        <a:rPr lang="en-GB" i="0" smtClean="0">
                          <a:latin typeface="Cambria Math" panose="02040503050406030204" pitchFamily="18" charset="0"/>
                        </a:rPr>
                        <m:t>𝑋</m:t>
                      </m:r>
                    </m:oMath>
                  </m:oMathPara>
                </a14:m>
                <a:endParaRPr lang="en-DE" dirty="0"/>
              </a:p>
            </p:txBody>
          </p:sp>
        </mc:Choice>
        <mc:Fallback>
          <p:sp>
            <p:nvSpPr>
              <p:cNvPr id="13" name="TextBox 12">
                <a:extLst>
                  <a:ext uri="{FF2B5EF4-FFF2-40B4-BE49-F238E27FC236}">
                    <a16:creationId xmlns:a16="http://schemas.microsoft.com/office/drawing/2014/main" id="{AA33F11C-38AE-5653-24BA-52D9C55CF8EB}"/>
                  </a:ext>
                </a:extLst>
              </p:cNvPr>
              <p:cNvSpPr txBox="1">
                <a:spLocks noRot="1" noChangeAspect="1" noMove="1" noResize="1" noEditPoints="1" noAdjustHandles="1" noChangeArrowheads="1" noChangeShapeType="1" noTextEdit="1"/>
              </p:cNvSpPr>
              <p:nvPr/>
            </p:nvSpPr>
            <p:spPr>
              <a:xfrm>
                <a:off x="838200" y="4705647"/>
                <a:ext cx="747000" cy="923330"/>
              </a:xfrm>
              <a:prstGeom prst="rect">
                <a:avLst/>
              </a:prstGeom>
              <a:blipFill>
                <a:blip r:embed="rId4"/>
                <a:stretch>
                  <a:fillRect/>
                </a:stretch>
              </a:blipFill>
            </p:spPr>
            <p:txBody>
              <a:bodyPr/>
              <a:lstStyle/>
              <a:p>
                <a:r>
                  <a:rPr lang="en-DE">
                    <a:noFill/>
                  </a:rPr>
                  <a:t> </a:t>
                </a:r>
              </a:p>
            </p:txBody>
          </p:sp>
        </mc:Fallback>
      </mc:AlternateContent>
      <p:sp>
        <p:nvSpPr>
          <p:cNvPr id="15" name="TextBox 14">
            <a:extLst>
              <a:ext uri="{FF2B5EF4-FFF2-40B4-BE49-F238E27FC236}">
                <a16:creationId xmlns:a16="http://schemas.microsoft.com/office/drawing/2014/main" id="{94094B96-A70A-CAC9-3147-86BB1E74D5AA}"/>
              </a:ext>
            </a:extLst>
          </p:cNvPr>
          <p:cNvSpPr txBox="1"/>
          <p:nvPr/>
        </p:nvSpPr>
        <p:spPr>
          <a:xfrm>
            <a:off x="1809254" y="4705647"/>
            <a:ext cx="6097836" cy="369332"/>
          </a:xfrm>
          <a:prstGeom prst="rect">
            <a:avLst/>
          </a:prstGeom>
          <a:noFill/>
        </p:spPr>
        <p:txBody>
          <a:bodyPr wrap="square">
            <a:spAutoFit/>
          </a:bodyPr>
          <a:lstStyle/>
          <a:p>
            <a:r>
              <a:rPr lang="en-GB" b="0" i="0" u="none" strike="noStrike" dirty="0">
                <a:solidFill>
                  <a:srgbClr val="000000"/>
                </a:solidFill>
                <a:effectLst/>
                <a:latin typeface="-webkit-standard"/>
              </a:rPr>
              <a:t>Node set at time </a:t>
            </a:r>
            <a:r>
              <a:rPr lang="en-GB" b="0" i="1" u="none" strike="noStrike" dirty="0">
                <a:solidFill>
                  <a:srgbClr val="000000"/>
                </a:solidFill>
                <a:effectLst/>
                <a:latin typeface="-webkit-standard"/>
              </a:rPr>
              <a:t>t</a:t>
            </a:r>
            <a:endParaRPr lang="en-DE" i="1" dirty="0"/>
          </a:p>
        </p:txBody>
      </p:sp>
      <p:sp>
        <p:nvSpPr>
          <p:cNvPr id="17" name="TextBox 16">
            <a:extLst>
              <a:ext uri="{FF2B5EF4-FFF2-40B4-BE49-F238E27FC236}">
                <a16:creationId xmlns:a16="http://schemas.microsoft.com/office/drawing/2014/main" id="{B728F91D-3D73-AA4D-7D5F-6303068452F4}"/>
              </a:ext>
            </a:extLst>
          </p:cNvPr>
          <p:cNvSpPr txBox="1"/>
          <p:nvPr/>
        </p:nvSpPr>
        <p:spPr>
          <a:xfrm>
            <a:off x="1809254" y="4982646"/>
            <a:ext cx="6097836" cy="369332"/>
          </a:xfrm>
          <a:prstGeom prst="rect">
            <a:avLst/>
          </a:prstGeom>
          <a:noFill/>
        </p:spPr>
        <p:txBody>
          <a:bodyPr wrap="square">
            <a:spAutoFit/>
          </a:bodyPr>
          <a:lstStyle/>
          <a:p>
            <a:r>
              <a:rPr lang="en-GB" b="0" i="0" u="none" strike="noStrike" dirty="0">
                <a:solidFill>
                  <a:srgbClr val="000000"/>
                </a:solidFill>
                <a:effectLst/>
                <a:latin typeface="-webkit-standard"/>
              </a:rPr>
              <a:t>Edge set at time </a:t>
            </a:r>
            <a:r>
              <a:rPr lang="en-GB" b="0" i="1" u="none" strike="noStrike" dirty="0">
                <a:solidFill>
                  <a:srgbClr val="000000"/>
                </a:solidFill>
                <a:effectLst/>
                <a:latin typeface="-webkit-standard"/>
              </a:rPr>
              <a:t>t</a:t>
            </a:r>
            <a:endParaRPr lang="en-DE" i="1" dirty="0"/>
          </a:p>
        </p:txBody>
      </p:sp>
      <p:sp>
        <p:nvSpPr>
          <p:cNvPr id="19" name="TextBox 18">
            <a:extLst>
              <a:ext uri="{FF2B5EF4-FFF2-40B4-BE49-F238E27FC236}">
                <a16:creationId xmlns:a16="http://schemas.microsoft.com/office/drawing/2014/main" id="{ED014169-530D-03C6-080F-CFD0A01DE1FA}"/>
              </a:ext>
            </a:extLst>
          </p:cNvPr>
          <p:cNvSpPr txBox="1"/>
          <p:nvPr/>
        </p:nvSpPr>
        <p:spPr>
          <a:xfrm>
            <a:off x="1809254" y="5283516"/>
            <a:ext cx="6097836" cy="369332"/>
          </a:xfrm>
          <a:prstGeom prst="rect">
            <a:avLst/>
          </a:prstGeom>
          <a:noFill/>
        </p:spPr>
        <p:txBody>
          <a:bodyPr wrap="square">
            <a:spAutoFit/>
          </a:bodyPr>
          <a:lstStyle/>
          <a:p>
            <a:r>
              <a:rPr lang="en-GB" b="0" i="0" u="none" strike="noStrike" dirty="0">
                <a:solidFill>
                  <a:srgbClr val="000000"/>
                </a:solidFill>
                <a:effectLst/>
                <a:latin typeface="-webkit-standard"/>
              </a:rPr>
              <a:t>Node feature matrix (assumed static)</a:t>
            </a:r>
            <a:endParaRPr lang="en-DE" dirty="0"/>
          </a:p>
        </p:txBody>
      </p:sp>
      <p:sp>
        <p:nvSpPr>
          <p:cNvPr id="21" name="TextBox 20">
            <a:extLst>
              <a:ext uri="{FF2B5EF4-FFF2-40B4-BE49-F238E27FC236}">
                <a16:creationId xmlns:a16="http://schemas.microsoft.com/office/drawing/2014/main" id="{D81F7860-D62D-DCAD-78CB-693478E1A1CF}"/>
              </a:ext>
            </a:extLst>
          </p:cNvPr>
          <p:cNvSpPr txBox="1"/>
          <p:nvPr/>
        </p:nvSpPr>
        <p:spPr>
          <a:xfrm>
            <a:off x="675700" y="5837372"/>
            <a:ext cx="8644569" cy="369332"/>
          </a:xfrm>
          <a:prstGeom prst="rect">
            <a:avLst/>
          </a:prstGeom>
          <a:noFill/>
        </p:spPr>
        <p:txBody>
          <a:bodyPr wrap="square">
            <a:spAutoFit/>
          </a:bodyPr>
          <a:lstStyle/>
          <a:p>
            <a:r>
              <a:rPr lang="en-GB" b="0" i="0" u="none" strike="noStrike" dirty="0">
                <a:solidFill>
                  <a:srgbClr val="000000"/>
                </a:solidFill>
                <a:effectLst/>
                <a:latin typeface="-webkit-standard"/>
              </a:rPr>
              <a:t>Author assumes:  Node features remain constant, but network structure evolves over time.</a:t>
            </a:r>
            <a:endParaRPr lang="en-DE" dirty="0"/>
          </a:p>
        </p:txBody>
      </p:sp>
    </p:spTree>
    <p:extLst>
      <p:ext uri="{BB962C8B-B14F-4D97-AF65-F5344CB8AC3E}">
        <p14:creationId xmlns:p14="http://schemas.microsoft.com/office/powerpoint/2010/main" val="2495517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022D2A22-2C1D-9D8B-878C-89244D74544E}"/>
              </a:ext>
            </a:extLst>
          </p:cNvPr>
          <p:cNvSpPr>
            <a:spLocks noGrp="1" noChangeArrowheads="1"/>
          </p:cNvSpPr>
          <p:nvPr>
            <p:ph type="title"/>
          </p:nvPr>
        </p:nvSpPr>
        <p:spPr bwMode="auto">
          <a:xfrm>
            <a:off x="838200" y="675085"/>
            <a:ext cx="5724772" cy="7056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fontAlgn="base">
              <a:spcAft>
                <a:spcPct val="0"/>
              </a:spcAft>
              <a:buClrTx/>
              <a:buSzTx/>
              <a:tabLst/>
            </a:pPr>
            <a:r>
              <a:rPr lang="en-DE" altLang="en-DE" dirty="0"/>
              <a:t>2.2 Demographic groups</a:t>
            </a:r>
          </a:p>
        </p:txBody>
      </p:sp>
      <mc:AlternateContent xmlns:mc="http://schemas.openxmlformats.org/markup-compatibility/2006">
        <mc:Choice xmlns:a14="http://schemas.microsoft.com/office/drawing/2010/main" Requires="a14">
          <p:sp>
            <p:nvSpPr>
              <p:cNvPr id="6" name="Rectangle 2">
                <a:extLst>
                  <a:ext uri="{FF2B5EF4-FFF2-40B4-BE49-F238E27FC236}">
                    <a16:creationId xmlns:a16="http://schemas.microsoft.com/office/drawing/2014/main" id="{B50B5EDA-87AA-F8D0-09A1-935CE12DD03E}"/>
                  </a:ext>
                </a:extLst>
              </p:cNvPr>
              <p:cNvSpPr>
                <a:spLocks noChangeArrowheads="1"/>
              </p:cNvSpPr>
              <p:nvPr/>
            </p:nvSpPr>
            <p:spPr bwMode="auto">
              <a:xfrm>
                <a:off x="838200" y="2401155"/>
                <a:ext cx="7584127" cy="2055691"/>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DE" altLang="en-DE" dirty="0">
                    <a:solidFill>
                      <a:srgbClr val="000000"/>
                    </a:solidFill>
                  </a:rPr>
                  <a:t>The authors define a function</a:t>
                </a:r>
                <a:r>
                  <a:rPr kumimoji="0" lang="en-DE" altLang="en-DE" sz="1800" b="0" i="0" u="none" strike="noStrike" cap="none" normalizeH="0" baseline="0" dirty="0">
                    <a:ln>
                      <a:noFill/>
                    </a:ln>
                    <a:solidFill>
                      <a:srgbClr val="000000"/>
                    </a:solidFill>
                    <a:effectLst/>
                    <a:latin typeface="Arial" panose="020B0604020202020204" pitchFamily="34" charset="0"/>
                  </a:rPr>
                  <a:t>：</a:t>
                </a:r>
              </a:p>
              <a:p>
                <a:pPr lvl="0"/>
                <a14:m>
                  <m:oMathPara xmlns:m="http://schemas.openxmlformats.org/officeDocument/2006/math">
                    <m:oMathParaPr>
                      <m:jc m:val="centerGroup"/>
                    </m:oMathParaPr>
                    <m:oMath xmlns:m="http://schemas.openxmlformats.org/officeDocument/2006/math">
                      <m:r>
                        <a:rPr lang="en-GB" altLang="en-DE" i="1" smtClean="0">
                          <a:solidFill>
                            <a:srgbClr val="000000"/>
                          </a:solidFill>
                          <a:latin typeface="Cambria Math" panose="02040503050406030204" pitchFamily="18" charset="0"/>
                        </a:rPr>
                        <m:t>𝑔𝑟𝑜𝑢𝑝</m:t>
                      </m:r>
                      <m:r>
                        <a:rPr lang="en-GB" altLang="en-DE" i="1" smtClean="0">
                          <a:solidFill>
                            <a:srgbClr val="000000"/>
                          </a:solidFill>
                          <a:latin typeface="Cambria Math" panose="02040503050406030204" pitchFamily="18" charset="0"/>
                        </a:rPr>
                        <m:t> : </m:t>
                      </m:r>
                      <m:r>
                        <a:rPr lang="en-GB" altLang="en-DE" i="1" smtClean="0">
                          <a:solidFill>
                            <a:srgbClr val="000000"/>
                          </a:solidFill>
                          <a:latin typeface="Cambria Math" panose="02040503050406030204" pitchFamily="18" charset="0"/>
                        </a:rPr>
                        <m:t>𝑉</m:t>
                      </m:r>
                      <m:r>
                        <a:rPr lang="en-GB" altLang="en-DE" i="1" smtClean="0">
                          <a:solidFill>
                            <a:srgbClr val="000000"/>
                          </a:solidFill>
                          <a:latin typeface="Cambria Math" panose="02040503050406030204" pitchFamily="18" charset="0"/>
                        </a:rPr>
                        <m:t> →</m:t>
                      </m:r>
                      <m:r>
                        <m:rPr>
                          <m:lit/>
                        </m:rPr>
                        <a:rPr lang="en-GB" altLang="en-DE" i="1">
                          <a:solidFill>
                            <a:srgbClr val="000000"/>
                          </a:solidFill>
                          <a:latin typeface="Cambria Math" panose="02040503050406030204" pitchFamily="18" charset="0"/>
                        </a:rPr>
                        <m:t>{</m:t>
                      </m:r>
                      <m:r>
                        <a:rPr lang="en-GB" altLang="en-DE" i="1">
                          <a:solidFill>
                            <a:srgbClr val="000000"/>
                          </a:solidFill>
                          <a:latin typeface="Cambria Math" panose="02040503050406030204" pitchFamily="18" charset="0"/>
                        </a:rPr>
                        <m:t>𝑀</m:t>
                      </m:r>
                      <m:r>
                        <a:rPr lang="en-GB" altLang="en-DE" i="1">
                          <a:solidFill>
                            <a:srgbClr val="000000"/>
                          </a:solidFill>
                          <a:latin typeface="Cambria Math" panose="02040503050406030204" pitchFamily="18" charset="0"/>
                        </a:rPr>
                        <m:t>, </m:t>
                      </m:r>
                      <m:r>
                        <a:rPr lang="en-GB" altLang="en-DE" i="1">
                          <a:solidFill>
                            <a:srgbClr val="000000"/>
                          </a:solidFill>
                          <a:latin typeface="Cambria Math" panose="02040503050406030204" pitchFamily="18" charset="0"/>
                        </a:rPr>
                        <m:t>𝑚</m:t>
                      </m:r>
                      <m:r>
                        <m:rPr>
                          <m:lit/>
                        </m:rPr>
                        <a:rPr lang="en-GB" altLang="en-DE" i="1">
                          <a:solidFill>
                            <a:srgbClr val="000000"/>
                          </a:solidFill>
                          <a:latin typeface="Cambria Math" panose="02040503050406030204" pitchFamily="18" charset="0"/>
                        </a:rPr>
                        <m:t>}</m:t>
                      </m:r>
                    </m:oMath>
                  </m:oMathPara>
                </a14:m>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DE" altLang="en-DE" sz="1800" b="0" i="0" u="none" strike="noStrike" cap="none" normalizeH="0" baseline="0" dirty="0">
                  <a:ln>
                    <a:noFill/>
                  </a:ln>
                  <a:solidFill>
                    <a:schemeClr val="tx1"/>
                  </a:solidFill>
                  <a:effectLst/>
                  <a:latin typeface="Arial" panose="020B0604020202020204" pitchFamily="34" charset="0"/>
                </a:endParaRPr>
              </a:p>
              <a:p>
                <a:pPr lvl="0">
                  <a:buFontTx/>
                  <a:buChar char="•"/>
                </a:pPr>
                <a:r>
                  <a:rPr kumimoji="0" lang="en-DE" altLang="en-DE" sz="1800" b="0" i="0" u="none" strike="noStrike" cap="none" normalizeH="0" baseline="0" dirty="0">
                    <a:ln>
                      <a:noFill/>
                    </a:ln>
                    <a:solidFill>
                      <a:srgbClr val="000000"/>
                    </a:solidFill>
                    <a:effectLst/>
                    <a:latin typeface="Arial" panose="020B0604020202020204" pitchFamily="34" charset="0"/>
                  </a:rPr>
                  <a:t>​</a:t>
                </a:r>
                <a14:m>
                  <m:oMath xmlns:m="http://schemas.openxmlformats.org/officeDocument/2006/math">
                    <m:sSub>
                      <m:sSubPr>
                        <m:ctrlPr>
                          <a:rPr lang="en-GB" altLang="en-DE" i="1" smtClean="0">
                            <a:solidFill>
                              <a:srgbClr val="000000"/>
                            </a:solidFill>
                            <a:latin typeface="Cambria Math" panose="02040503050406030204" pitchFamily="18" charset="0"/>
                          </a:rPr>
                        </m:ctrlPr>
                      </m:sSubPr>
                      <m:e>
                        <m:r>
                          <a:rPr lang="en-GB" altLang="en-DE" i="1">
                            <a:solidFill>
                              <a:srgbClr val="000000"/>
                            </a:solidFill>
                            <a:latin typeface="Cambria Math" panose="02040503050406030204" pitchFamily="18" charset="0"/>
                          </a:rPr>
                          <m:t>𝑉</m:t>
                        </m:r>
                      </m:e>
                      <m:sub>
                        <m:r>
                          <a:rPr lang="en-GB" altLang="en-DE" i="1">
                            <a:solidFill>
                              <a:srgbClr val="000000"/>
                            </a:solidFill>
                            <a:latin typeface="Cambria Math" panose="02040503050406030204" pitchFamily="18" charset="0"/>
                          </a:rPr>
                          <m:t>𝑀</m:t>
                        </m:r>
                        <m:r>
                          <a:rPr lang="en-GB" altLang="en-DE" i="1">
                            <a:solidFill>
                              <a:srgbClr val="000000"/>
                            </a:solidFill>
                            <a:latin typeface="Cambria Math" panose="02040503050406030204" pitchFamily="18" charset="0"/>
                          </a:rPr>
                          <m:t>,</m:t>
                        </m:r>
                        <m:r>
                          <a:rPr lang="en-GB" altLang="en-DE" i="1">
                            <a:solidFill>
                              <a:srgbClr val="000000"/>
                            </a:solidFill>
                            <a:latin typeface="Cambria Math" panose="02040503050406030204" pitchFamily="18" charset="0"/>
                          </a:rPr>
                          <m:t>𝑡</m:t>
                        </m:r>
                      </m:sub>
                    </m:sSub>
                  </m:oMath>
                </a14:m>
                <a:r>
                  <a:rPr kumimoji="0" lang="en-DE" altLang="en-DE" sz="1800" b="0" i="0" u="none" strike="noStrike" cap="none" normalizeH="0" baseline="0" dirty="0">
                    <a:ln>
                      <a:noFill/>
                    </a:ln>
                    <a:solidFill>
                      <a:srgbClr val="000000"/>
                    </a:solidFill>
                    <a:effectLst/>
                    <a:latin typeface="Arial" panose="020B0604020202020204" pitchFamily="34" charset="0"/>
                  </a:rPr>
                  <a:t>：Time t majority</a:t>
                </a:r>
                <a:r>
                  <a:rPr kumimoji="0" lang="en-DE" altLang="en-DE" sz="1800" b="0" i="0" u="none" strike="noStrike" cap="none" normalizeH="0" dirty="0">
                    <a:ln>
                      <a:noFill/>
                    </a:ln>
                    <a:solidFill>
                      <a:srgbClr val="000000"/>
                    </a:solidFill>
                    <a:effectLst/>
                    <a:latin typeface="Arial" panose="020B0604020202020204" pitchFamily="34" charset="0"/>
                  </a:rPr>
                  <a:t> node</a:t>
                </a:r>
                <a:endParaRPr kumimoji="0" lang="en-DE" altLang="en-DE" sz="1800" b="0" i="0" u="none" strike="noStrike" cap="none" normalizeH="0" baseline="0" dirty="0">
                  <a:ln>
                    <a:noFill/>
                  </a:ln>
                  <a:solidFill>
                    <a:srgbClr val="000000"/>
                  </a:solidFill>
                  <a:effectLst/>
                  <a:latin typeface="Arial" panose="020B0604020202020204" pitchFamily="34" charset="0"/>
                </a:endParaRPr>
              </a:p>
              <a:p>
                <a:pPr lvl="0">
                  <a:buFontTx/>
                  <a:buChar char="•"/>
                </a:pPr>
                <a14:m>
                  <m:oMath xmlns:m="http://schemas.openxmlformats.org/officeDocument/2006/math">
                    <m:sSub>
                      <m:sSubPr>
                        <m:ctrlPr>
                          <a:rPr lang="en-GB" altLang="en-DE" i="1" dirty="0" smtClean="0">
                            <a:solidFill>
                              <a:srgbClr val="000000"/>
                            </a:solidFill>
                            <a:latin typeface="Cambria Math" panose="02040503050406030204" pitchFamily="18" charset="0"/>
                          </a:rPr>
                        </m:ctrlPr>
                      </m:sSubPr>
                      <m:e>
                        <m:r>
                          <a:rPr lang="en-GB" altLang="en-DE" i="1" dirty="0" smtClean="0">
                            <a:solidFill>
                              <a:srgbClr val="000000"/>
                            </a:solidFill>
                            <a:latin typeface="Cambria Math" panose="02040503050406030204" pitchFamily="18" charset="0"/>
                          </a:rPr>
                          <m:t>𝑉</m:t>
                        </m:r>
                      </m:e>
                      <m:sub>
                        <m:r>
                          <a:rPr lang="en-GB" altLang="en-DE" i="1" dirty="0" err="1" smtClean="0">
                            <a:solidFill>
                              <a:srgbClr val="000000"/>
                            </a:solidFill>
                            <a:latin typeface="Cambria Math" panose="02040503050406030204" pitchFamily="18" charset="0"/>
                          </a:rPr>
                          <m:t>𝑚</m:t>
                        </m:r>
                        <m:r>
                          <a:rPr lang="en-GB" altLang="en-DE" i="1" dirty="0" err="1" smtClean="0">
                            <a:solidFill>
                              <a:srgbClr val="000000"/>
                            </a:solidFill>
                            <a:latin typeface="Cambria Math" panose="02040503050406030204" pitchFamily="18" charset="0"/>
                          </a:rPr>
                          <m:t>,</m:t>
                        </m:r>
                        <m:r>
                          <a:rPr lang="en-GB" altLang="en-DE" i="1" dirty="0" err="1">
                            <a:solidFill>
                              <a:srgbClr val="000000"/>
                            </a:solidFill>
                            <a:latin typeface="Cambria Math" panose="02040503050406030204" pitchFamily="18" charset="0"/>
                          </a:rPr>
                          <m:t>𝑡</m:t>
                        </m:r>
                      </m:sub>
                    </m:sSub>
                  </m:oMath>
                </a14:m>
                <a:r>
                  <a:rPr kumimoji="0" lang="en-DE" altLang="en-DE" sz="1800" b="0" i="0" u="none" strike="noStrike" cap="none" normalizeH="0" baseline="0" dirty="0">
                    <a:ln>
                      <a:noFill/>
                    </a:ln>
                    <a:solidFill>
                      <a:srgbClr val="000000"/>
                    </a:solidFill>
                    <a:effectLst/>
                    <a:latin typeface="Arial" panose="020B0604020202020204" pitchFamily="34" charset="0"/>
                  </a:rPr>
                  <a:t>：Time</a:t>
                </a:r>
                <a:r>
                  <a:rPr kumimoji="0" lang="en-DE" altLang="en-DE" sz="1800" b="0" i="0" u="none" strike="noStrike" cap="none" normalizeH="0" dirty="0">
                    <a:ln>
                      <a:noFill/>
                    </a:ln>
                    <a:solidFill>
                      <a:srgbClr val="000000"/>
                    </a:solidFill>
                    <a:effectLst/>
                    <a:latin typeface="Arial" panose="020B0604020202020204" pitchFamily="34" charset="0"/>
                  </a:rPr>
                  <a:t> t minority node</a:t>
                </a:r>
                <a:br>
                  <a:rPr kumimoji="0" lang="en-DE" altLang="en-DE" sz="1800" b="0" i="0" u="none" strike="noStrike" cap="none" normalizeH="0" baseline="0" dirty="0">
                    <a:ln>
                      <a:noFill/>
                    </a:ln>
                    <a:solidFill>
                      <a:srgbClr val="000000"/>
                    </a:solidFill>
                    <a:effectLst/>
                    <a:latin typeface="Arial" panose="020B0604020202020204" pitchFamily="34" charset="0"/>
                  </a:rPr>
                </a:br>
                <a:r>
                  <a:rPr kumimoji="0" lang="en-DE" altLang="en-DE" sz="1800" b="0" i="0" u="none" strike="noStrike" cap="none" normalizeH="0" baseline="0" dirty="0">
                    <a:ln>
                      <a:noFill/>
                    </a:ln>
                    <a:solidFill>
                      <a:srgbClr val="000000"/>
                    </a:solidFill>
                    <a:effectLst/>
                    <a:latin typeface="Arial" panose="020B0604020202020204" pitchFamily="34" charset="0"/>
                  </a:rPr>
                  <a:t>Each node belongs to either the </a:t>
                </a:r>
                <a:r>
                  <a:rPr kumimoji="0" lang="en-DE" altLang="en-DE" sz="1800" b="1" i="0" u="none" strike="noStrike" cap="none" normalizeH="0" baseline="0" dirty="0">
                    <a:ln>
                      <a:noFill/>
                    </a:ln>
                    <a:solidFill>
                      <a:srgbClr val="000000"/>
                    </a:solidFill>
                    <a:effectLst/>
                    <a:latin typeface="Arial" panose="020B0604020202020204" pitchFamily="34" charset="0"/>
                  </a:rPr>
                  <a:t>majority (M)</a:t>
                </a:r>
                <a:r>
                  <a:rPr kumimoji="0" lang="en-DE" altLang="en-DE" sz="1800" b="0" i="0" u="none" strike="noStrike" cap="none" normalizeH="0" baseline="0" dirty="0">
                    <a:ln>
                      <a:noFill/>
                    </a:ln>
                    <a:solidFill>
                      <a:srgbClr val="000000"/>
                    </a:solidFill>
                    <a:effectLst/>
                    <a:latin typeface="Arial" panose="020B0604020202020204" pitchFamily="34" charset="0"/>
                  </a:rPr>
                  <a:t> or the </a:t>
                </a:r>
                <a:r>
                  <a:rPr kumimoji="0" lang="en-DE" altLang="en-DE" sz="1800" b="1" i="0" u="none" strike="noStrike" cap="none" normalizeH="0" baseline="0" dirty="0">
                    <a:ln>
                      <a:noFill/>
                    </a:ln>
                    <a:solidFill>
                      <a:srgbClr val="000000"/>
                    </a:solidFill>
                    <a:effectLst/>
                    <a:latin typeface="Arial" panose="020B0604020202020204" pitchFamily="34" charset="0"/>
                  </a:rPr>
                  <a:t>minority (m)</a:t>
                </a:r>
                <a:r>
                  <a:rPr kumimoji="0" lang="en-DE" altLang="en-DE" sz="1800" b="0" i="0" u="none" strike="noStrike" cap="none" normalizeH="0" baseline="0" dirty="0">
                    <a:ln>
                      <a:noFill/>
                    </a:ln>
                    <a:solidFill>
                      <a:srgbClr val="000000"/>
                    </a:solidFill>
                    <a:effectLst/>
                    <a:latin typeface="Arial" panose="020B0604020202020204" pitchFamily="34" charset="0"/>
                  </a:rPr>
                  <a:t> group.</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mc:Choice>
        <mc:Fallback>
          <p:sp>
            <p:nvSpPr>
              <p:cNvPr id="6" name="Rectangle 2">
                <a:extLst>
                  <a:ext uri="{FF2B5EF4-FFF2-40B4-BE49-F238E27FC236}">
                    <a16:creationId xmlns:a16="http://schemas.microsoft.com/office/drawing/2014/main" id="{B50B5EDA-87AA-F8D0-09A1-935CE12DD03E}"/>
                  </a:ext>
                </a:extLst>
              </p:cNvPr>
              <p:cNvSpPr>
                <a:spLocks noRot="1" noChangeAspect="1" noMove="1" noResize="1" noEditPoints="1" noAdjustHandles="1" noChangeArrowheads="1" noChangeShapeType="1" noTextEdit="1"/>
              </p:cNvSpPr>
              <p:nvPr/>
            </p:nvSpPr>
            <p:spPr bwMode="auto">
              <a:xfrm>
                <a:off x="838200" y="2401155"/>
                <a:ext cx="7584127" cy="2055691"/>
              </a:xfrm>
              <a:prstGeom prst="rect">
                <a:avLst/>
              </a:prstGeom>
              <a:blipFill>
                <a:blip r:embed="rId2"/>
                <a:stretch>
                  <a:fillRect l="-836" t="-1852" b="-4321"/>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DE">
                    <a:noFill/>
                  </a:rPr>
                  <a:t> </a:t>
                </a:r>
              </a:p>
            </p:txBody>
          </p:sp>
        </mc:Fallback>
      </mc:AlternateContent>
    </p:spTree>
    <p:extLst>
      <p:ext uri="{BB962C8B-B14F-4D97-AF65-F5344CB8AC3E}">
        <p14:creationId xmlns:p14="http://schemas.microsoft.com/office/powerpoint/2010/main" val="38443279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0494D-AA86-7112-96D8-B6AC0A1641A5}"/>
              </a:ext>
            </a:extLst>
          </p:cNvPr>
          <p:cNvSpPr>
            <a:spLocks noGrp="1"/>
          </p:cNvSpPr>
          <p:nvPr>
            <p:ph type="title"/>
          </p:nvPr>
        </p:nvSpPr>
        <p:spPr/>
        <p:txBody>
          <a:bodyPr/>
          <a:lstStyle/>
          <a:p>
            <a:r>
              <a:rPr lang="en-GB" dirty="0"/>
              <a:t>Network Properties</a:t>
            </a:r>
            <a:endParaRPr lang="en-DE" dirty="0"/>
          </a:p>
        </p:txBody>
      </p:sp>
      <p:sp>
        <p:nvSpPr>
          <p:cNvPr id="3" name="Content Placeholder 2">
            <a:extLst>
              <a:ext uri="{FF2B5EF4-FFF2-40B4-BE49-F238E27FC236}">
                <a16:creationId xmlns:a16="http://schemas.microsoft.com/office/drawing/2014/main" id="{EE429633-1542-8BB6-CA42-50CCA2AC9B56}"/>
              </a:ext>
            </a:extLst>
          </p:cNvPr>
          <p:cNvSpPr>
            <a:spLocks noGrp="1"/>
          </p:cNvSpPr>
          <p:nvPr>
            <p:ph idx="1"/>
          </p:nvPr>
        </p:nvSpPr>
        <p:spPr>
          <a:xfrm>
            <a:off x="838200" y="1825625"/>
            <a:ext cx="10515600" cy="1325563"/>
          </a:xfrm>
        </p:spPr>
        <p:txBody>
          <a:bodyPr>
            <a:normAutofit fontScale="62500" lnSpcReduction="20000"/>
          </a:bodyPr>
          <a:lstStyle/>
          <a:p>
            <a:r>
              <a:rPr lang="en-GB" dirty="0"/>
              <a:t>Minority Ratio (MR)</a:t>
            </a:r>
          </a:p>
          <a:p>
            <a:r>
              <a:rPr lang="en-GB" dirty="0"/>
              <a:t>The proportion of minority nodes in the network at time t.</a:t>
            </a:r>
          </a:p>
          <a:p>
            <a:r>
              <a:rPr lang="en-GB" dirty="0"/>
              <a:t>MR = 0.5 means balanced group sizes</a:t>
            </a:r>
          </a:p>
          <a:p>
            <a:r>
              <a:rPr lang="en-GB" dirty="0"/>
              <a:t>Smaller MR indicates stronger underrepresentation</a:t>
            </a:r>
          </a:p>
          <a:p>
            <a:endParaRPr lang="en-DE" dirty="0"/>
          </a:p>
        </p:txBody>
      </p:sp>
      <p:sp>
        <p:nvSpPr>
          <p:cNvPr id="5" name="TextBox 4">
            <a:extLst>
              <a:ext uri="{FF2B5EF4-FFF2-40B4-BE49-F238E27FC236}">
                <a16:creationId xmlns:a16="http://schemas.microsoft.com/office/drawing/2014/main" id="{A9C5A724-0B6F-933F-4205-A8E450B6AE65}"/>
              </a:ext>
            </a:extLst>
          </p:cNvPr>
          <p:cNvSpPr txBox="1"/>
          <p:nvPr/>
        </p:nvSpPr>
        <p:spPr>
          <a:xfrm>
            <a:off x="931127" y="3429000"/>
            <a:ext cx="6099716" cy="923330"/>
          </a:xfrm>
          <a:prstGeom prst="rect">
            <a:avLst/>
          </a:prstGeom>
          <a:noFill/>
        </p:spPr>
        <p:txBody>
          <a:bodyPr wrap="square">
            <a:spAutoFit/>
          </a:bodyPr>
          <a:lstStyle/>
          <a:p>
            <a:pPr marL="285750" indent="-285750">
              <a:buFont typeface="Arial" panose="020B0604020202020204" pitchFamily="34" charset="0"/>
              <a:buChar char="•"/>
            </a:pPr>
            <a:r>
              <a:rPr lang="en-GB" b="0" i="0" u="none" strike="noStrike" dirty="0">
                <a:solidFill>
                  <a:srgbClr val="000000"/>
                </a:solidFill>
                <a:effectLst/>
                <a:latin typeface="-webkit-standard"/>
              </a:rPr>
              <a:t>Homophily Ratio (HR)</a:t>
            </a:r>
          </a:p>
          <a:p>
            <a:pPr marL="285750" indent="-285750">
              <a:buFont typeface="Arial" panose="020B0604020202020204" pitchFamily="34" charset="0"/>
              <a:buChar char="•"/>
            </a:pPr>
            <a:r>
              <a:rPr lang="en-GB" dirty="0"/>
              <a:t>The fraction of edges connecting nodes within the same group.</a:t>
            </a:r>
          </a:p>
        </p:txBody>
      </p:sp>
      <p:sp>
        <p:nvSpPr>
          <p:cNvPr id="15" name="Rectangle 10">
            <a:extLst>
              <a:ext uri="{FF2B5EF4-FFF2-40B4-BE49-F238E27FC236}">
                <a16:creationId xmlns:a16="http://schemas.microsoft.com/office/drawing/2014/main" id="{D8559B53-A135-8736-7EF4-EE045BB9CD0C}"/>
              </a:ext>
            </a:extLst>
          </p:cNvPr>
          <p:cNvSpPr>
            <a:spLocks noChangeArrowheads="1"/>
          </p:cNvSpPr>
          <p:nvPr/>
        </p:nvSpPr>
        <p:spPr bwMode="auto">
          <a:xfrm>
            <a:off x="931127" y="4352330"/>
            <a:ext cx="726346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fontAlgn="base">
              <a:lnSpc>
                <a:spcPct val="100000"/>
              </a:lnSpc>
              <a:spcBef>
                <a:spcPct val="0"/>
              </a:spcBef>
              <a:spcAft>
                <a:spcPct val="0"/>
              </a:spcAft>
              <a:buClrTx/>
              <a:buSzTx/>
              <a:buFont typeface="Arial" panose="020B0604020202020204" pitchFamily="34" charset="0"/>
              <a:buChar char="•"/>
              <a:tabLst/>
            </a:pPr>
            <a:r>
              <a:rPr lang="en-DE" altLang="en-DE" dirty="0">
                <a:solidFill>
                  <a:srgbClr val="000000"/>
                </a:solidFill>
                <a:latin typeface="-webkit-standard"/>
              </a:rPr>
              <a:t>High HR → strong homophily (people connect mostly within their group)</a:t>
            </a:r>
          </a:p>
          <a:p>
            <a:pPr marL="285750" marR="0" lvl="0" indent="-285750" fontAlgn="base">
              <a:lnSpc>
                <a:spcPct val="100000"/>
              </a:lnSpc>
              <a:spcBef>
                <a:spcPct val="0"/>
              </a:spcBef>
              <a:spcAft>
                <a:spcPct val="0"/>
              </a:spcAft>
              <a:buClrTx/>
              <a:buSzTx/>
              <a:buFont typeface="Arial" panose="020B0604020202020204" pitchFamily="34" charset="0"/>
              <a:buChar char="•"/>
              <a:tabLst/>
            </a:pPr>
            <a:r>
              <a:rPr lang="en-DE" altLang="en-DE" dirty="0">
                <a:solidFill>
                  <a:srgbClr val="000000"/>
                </a:solidFill>
                <a:latin typeface="-webkit-standard"/>
              </a:rPr>
              <a:t>Low HR → heterophily (more cross-group connections)</a:t>
            </a:r>
          </a:p>
        </p:txBody>
      </p:sp>
      <mc:AlternateContent xmlns:mc="http://schemas.openxmlformats.org/markup-compatibility/2006">
        <mc:Choice xmlns:a14="http://schemas.microsoft.com/office/drawing/2010/main" Requires="a14">
          <p:sp>
            <p:nvSpPr>
              <p:cNvPr id="16" name="TextBox 15">
                <a:extLst>
                  <a:ext uri="{FF2B5EF4-FFF2-40B4-BE49-F238E27FC236}">
                    <a16:creationId xmlns:a16="http://schemas.microsoft.com/office/drawing/2014/main" id="{FF8B7F0D-1835-0669-56C8-6838930BBDC7}"/>
                  </a:ext>
                </a:extLst>
              </p:cNvPr>
              <p:cNvSpPr txBox="1"/>
              <p:nvPr/>
            </p:nvSpPr>
            <p:spPr>
              <a:xfrm>
                <a:off x="7694341" y="1947035"/>
                <a:ext cx="2346283" cy="895373"/>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GB" i="1" smtClean="0">
                          <a:latin typeface="Cambria Math" panose="02040503050406030204" pitchFamily="18" charset="0"/>
                        </a:rPr>
                        <m:t>𝑀</m:t>
                      </m:r>
                      <m:sSub>
                        <m:sSubPr>
                          <m:ctrlPr>
                            <a:rPr lang="en-GB" i="1" smtClean="0">
                              <a:latin typeface="Cambria Math" panose="02040503050406030204" pitchFamily="18" charset="0"/>
                            </a:rPr>
                          </m:ctrlPr>
                        </m:sSubPr>
                        <m:e>
                          <m:r>
                            <a:rPr lang="en-GB" i="1" smtClean="0">
                              <a:latin typeface="Cambria Math" panose="02040503050406030204" pitchFamily="18" charset="0"/>
                            </a:rPr>
                            <m:t>𝑅</m:t>
                          </m:r>
                        </m:e>
                        <m:sub>
                          <m:r>
                            <a:rPr lang="en-GB" i="1" smtClean="0">
                              <a:latin typeface="Cambria Math" panose="02040503050406030204" pitchFamily="18" charset="0"/>
                            </a:rPr>
                            <m:t>𝑡</m:t>
                          </m:r>
                        </m:sub>
                      </m:sSub>
                      <m:r>
                        <a:rPr lang="en-GB" i="1" smtClean="0">
                          <a:latin typeface="Cambria Math" panose="02040503050406030204" pitchFamily="18" charset="0"/>
                        </a:rPr>
                        <m:t>=</m:t>
                      </m:r>
                      <m:f>
                        <m:fPr>
                          <m:ctrlPr>
                            <a:rPr lang="en-GB" i="1" smtClean="0">
                              <a:latin typeface="Cambria Math" panose="02040503050406030204" pitchFamily="18" charset="0"/>
                            </a:rPr>
                          </m:ctrlPr>
                        </m:fPr>
                        <m:num>
                          <m:d>
                            <m:dPr>
                              <m:begChr m:val="|"/>
                              <m:endChr m:val="|"/>
                              <m:ctrlPr>
                                <a:rPr lang="en-GB" i="1" smtClean="0">
                                  <a:latin typeface="Cambria Math" panose="02040503050406030204" pitchFamily="18" charset="0"/>
                                </a:rPr>
                              </m:ctrlPr>
                            </m:dPr>
                            <m:e>
                              <m:sSub>
                                <m:sSubPr>
                                  <m:ctrlPr>
                                    <a:rPr lang="en-GB" i="1" smtClean="0">
                                      <a:latin typeface="Cambria Math" panose="02040503050406030204" pitchFamily="18" charset="0"/>
                                    </a:rPr>
                                  </m:ctrlPr>
                                </m:sSubPr>
                                <m:e>
                                  <m:r>
                                    <a:rPr lang="en-GB" i="1" smtClean="0">
                                      <a:latin typeface="Cambria Math" panose="02040503050406030204" pitchFamily="18" charset="0"/>
                                    </a:rPr>
                                    <m:t>𝑉</m:t>
                                  </m:r>
                                </m:e>
                                <m:sub>
                                  <m:r>
                                    <a:rPr lang="en-GB" i="1" smtClean="0">
                                      <a:latin typeface="Cambria Math" panose="02040503050406030204" pitchFamily="18" charset="0"/>
                                    </a:rPr>
                                    <m:t>𝑚</m:t>
                                  </m:r>
                                  <m:r>
                                    <a:rPr lang="en-GB" i="1" smtClean="0">
                                      <a:latin typeface="Cambria Math" panose="02040503050406030204" pitchFamily="18" charset="0"/>
                                    </a:rPr>
                                    <m:t>,</m:t>
                                  </m:r>
                                  <m:r>
                                    <a:rPr lang="en-GB" i="1" smtClean="0">
                                      <a:latin typeface="Cambria Math" panose="02040503050406030204" pitchFamily="18" charset="0"/>
                                    </a:rPr>
                                    <m:t>𝑡</m:t>
                                  </m:r>
                                </m:sub>
                              </m:sSub>
                            </m:e>
                          </m:d>
                        </m:num>
                        <m:den>
                          <m:sSub>
                            <m:sSubPr>
                              <m:ctrlPr>
                                <a:rPr lang="en-GB" i="1" smtClean="0">
                                  <a:latin typeface="Cambria Math" panose="02040503050406030204" pitchFamily="18" charset="0"/>
                                </a:rPr>
                              </m:ctrlPr>
                            </m:sSubPr>
                            <m:e>
                              <m:r>
                                <a:rPr lang="en-GB" i="1" smtClean="0">
                                  <a:latin typeface="Cambria Math" panose="02040503050406030204" pitchFamily="18" charset="0"/>
                                </a:rPr>
                                <m:t>𝑁</m:t>
                              </m:r>
                            </m:e>
                            <m:sub>
                              <m:r>
                                <a:rPr lang="en-GB" i="1" smtClean="0">
                                  <a:latin typeface="Cambria Math" panose="02040503050406030204" pitchFamily="18" charset="0"/>
                                </a:rPr>
                                <m:t>𝑡</m:t>
                              </m:r>
                            </m:sub>
                          </m:sSub>
                        </m:den>
                      </m:f>
                    </m:oMath>
                  </m:oMathPara>
                </a14:m>
              </a:p>
              <a:p>
                <a:endParaRPr lang="en-DE" dirty="0"/>
              </a:p>
            </p:txBody>
          </p:sp>
        </mc:Choice>
        <mc:Fallback>
          <p:sp>
            <p:nvSpPr>
              <p:cNvPr id="16" name="TextBox 15">
                <a:extLst>
                  <a:ext uri="{FF2B5EF4-FFF2-40B4-BE49-F238E27FC236}">
                    <a16:creationId xmlns:a16="http://schemas.microsoft.com/office/drawing/2014/main" id="{FF8B7F0D-1835-0669-56C8-6838930BBDC7}"/>
                  </a:ext>
                </a:extLst>
              </p:cNvPr>
              <p:cNvSpPr txBox="1">
                <a:spLocks noRot="1" noChangeAspect="1" noMove="1" noResize="1" noEditPoints="1" noAdjustHandles="1" noChangeArrowheads="1" noChangeShapeType="1" noTextEdit="1"/>
              </p:cNvSpPr>
              <p:nvPr/>
            </p:nvSpPr>
            <p:spPr>
              <a:xfrm>
                <a:off x="7694341" y="1947035"/>
                <a:ext cx="2346283" cy="895373"/>
              </a:xfrm>
              <a:prstGeom prst="rect">
                <a:avLst/>
              </a:prstGeom>
              <a:blipFill>
                <a:blip r:embed="rId2"/>
                <a:stretch>
                  <a:fillRect/>
                </a:stretch>
              </a:blipFill>
            </p:spPr>
            <p:txBody>
              <a:bodyPr/>
              <a:lstStyle/>
              <a:p>
                <a:r>
                  <a:rPr lang="en-DE">
                    <a:noFill/>
                  </a:rPr>
                  <a:t> </a:t>
                </a:r>
              </a:p>
            </p:txBody>
          </p:sp>
        </mc:Fallback>
      </mc:AlternateContent>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20D043A6-EC21-1DCD-AB81-BC28A7BC7AD7}"/>
                  </a:ext>
                </a:extLst>
              </p:cNvPr>
              <p:cNvSpPr txBox="1"/>
              <p:nvPr/>
            </p:nvSpPr>
            <p:spPr>
              <a:xfrm>
                <a:off x="7593980" y="3890665"/>
                <a:ext cx="4206729" cy="861326"/>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GB" i="1" smtClean="0">
                          <a:latin typeface="Cambria Math" panose="02040503050406030204" pitchFamily="18" charset="0"/>
                        </a:rPr>
                        <m:t>𝐻</m:t>
                      </m:r>
                      <m:sSub>
                        <m:sSubPr>
                          <m:ctrlPr>
                            <a:rPr lang="en-GB" i="1" smtClean="0">
                              <a:latin typeface="Cambria Math" panose="02040503050406030204" pitchFamily="18" charset="0"/>
                            </a:rPr>
                          </m:ctrlPr>
                        </m:sSubPr>
                        <m:e>
                          <m:r>
                            <a:rPr lang="en-GB" i="1" smtClean="0">
                              <a:latin typeface="Cambria Math" panose="02040503050406030204" pitchFamily="18" charset="0"/>
                            </a:rPr>
                            <m:t>𝑅</m:t>
                          </m:r>
                        </m:e>
                        <m:sub>
                          <m:r>
                            <a:rPr lang="en-GB" i="1" smtClean="0">
                              <a:latin typeface="Cambria Math" panose="02040503050406030204" pitchFamily="18" charset="0"/>
                            </a:rPr>
                            <m:t>𝑡</m:t>
                          </m:r>
                        </m:sub>
                      </m:sSub>
                      <m:r>
                        <a:rPr lang="en-GB" i="1" smtClean="0">
                          <a:latin typeface="Cambria Math" panose="02040503050406030204" pitchFamily="18" charset="0"/>
                        </a:rPr>
                        <m:t>=</m:t>
                      </m:r>
                      <m:f>
                        <m:fPr>
                          <m:ctrlPr>
                            <a:rPr lang="en-GB" i="1" smtClean="0">
                              <a:latin typeface="Cambria Math" panose="02040503050406030204" pitchFamily="18" charset="0"/>
                            </a:rPr>
                          </m:ctrlPr>
                        </m:fPr>
                        <m:num>
                          <m:d>
                            <m:dPr>
                              <m:begChr m:val="|"/>
                              <m:endChr m:val="|"/>
                              <m:ctrlPr>
                                <a:rPr lang="en-GB" i="1" smtClean="0">
                                  <a:latin typeface="Cambria Math" panose="02040503050406030204" pitchFamily="18" charset="0"/>
                                </a:rPr>
                              </m:ctrlPr>
                            </m:dPr>
                            <m:e>
                              <m:r>
                                <a:rPr lang="en-GB" i="1" smtClean="0">
                                  <a:latin typeface="Cambria Math" panose="02040503050406030204" pitchFamily="18" charset="0"/>
                                </a:rPr>
                                <m:t>𝐸</m:t>
                              </m:r>
                              <m:sSub>
                                <m:sSubPr>
                                  <m:ctrlPr>
                                    <a:rPr lang="en-GB" i="1" smtClean="0">
                                      <a:latin typeface="Cambria Math" panose="02040503050406030204" pitchFamily="18" charset="0"/>
                                    </a:rPr>
                                  </m:ctrlPr>
                                </m:sSubPr>
                                <m:e>
                                  <m:d>
                                    <m:dPr>
                                      <m:ctrlPr>
                                        <a:rPr lang="en-GB" i="1" smtClean="0">
                                          <a:latin typeface="Cambria Math" panose="02040503050406030204" pitchFamily="18" charset="0"/>
                                        </a:rPr>
                                      </m:ctrlPr>
                                    </m:dPr>
                                    <m:e>
                                      <m:r>
                                        <a:rPr lang="en-GB" i="1" smtClean="0">
                                          <a:latin typeface="Cambria Math" panose="02040503050406030204" pitchFamily="18" charset="0"/>
                                        </a:rPr>
                                        <m:t>𝑚</m:t>
                                      </m:r>
                                      <m:r>
                                        <a:rPr lang="en-GB" i="1" smtClean="0">
                                          <a:latin typeface="Cambria Math" panose="02040503050406030204" pitchFamily="18" charset="0"/>
                                        </a:rPr>
                                        <m:t>,</m:t>
                                      </m:r>
                                      <m:r>
                                        <a:rPr lang="en-GB" i="1" smtClean="0">
                                          <a:latin typeface="Cambria Math" panose="02040503050406030204" pitchFamily="18" charset="0"/>
                                        </a:rPr>
                                        <m:t>𝑚</m:t>
                                      </m:r>
                                    </m:e>
                                  </m:d>
                                </m:e>
                                <m:sub>
                                  <m:r>
                                    <a:rPr lang="en-GB" i="1" smtClean="0">
                                      <a:latin typeface="Cambria Math" panose="02040503050406030204" pitchFamily="18" charset="0"/>
                                    </a:rPr>
                                    <m:t>𝑡</m:t>
                                  </m:r>
                                </m:sub>
                              </m:sSub>
                            </m:e>
                          </m:d>
                          <m:r>
                            <a:rPr lang="en-GB" i="1" smtClean="0">
                              <a:latin typeface="Cambria Math" panose="02040503050406030204" pitchFamily="18" charset="0"/>
                            </a:rPr>
                            <m:t>+</m:t>
                          </m:r>
                          <m:d>
                            <m:dPr>
                              <m:begChr m:val="|"/>
                              <m:endChr m:val="|"/>
                              <m:ctrlPr>
                                <a:rPr lang="en-GB" i="1" smtClean="0">
                                  <a:latin typeface="Cambria Math" panose="02040503050406030204" pitchFamily="18" charset="0"/>
                                </a:rPr>
                              </m:ctrlPr>
                            </m:dPr>
                            <m:e>
                              <m:r>
                                <a:rPr lang="en-GB" i="1" smtClean="0">
                                  <a:latin typeface="Cambria Math" panose="02040503050406030204" pitchFamily="18" charset="0"/>
                                </a:rPr>
                                <m:t>𝐸</m:t>
                              </m:r>
                              <m:sSub>
                                <m:sSubPr>
                                  <m:ctrlPr>
                                    <a:rPr lang="en-GB" i="1" smtClean="0">
                                      <a:latin typeface="Cambria Math" panose="02040503050406030204" pitchFamily="18" charset="0"/>
                                    </a:rPr>
                                  </m:ctrlPr>
                                </m:sSubPr>
                                <m:e>
                                  <m:d>
                                    <m:dPr>
                                      <m:ctrlPr>
                                        <a:rPr lang="en-GB" i="1" smtClean="0">
                                          <a:latin typeface="Cambria Math" panose="02040503050406030204" pitchFamily="18" charset="0"/>
                                        </a:rPr>
                                      </m:ctrlPr>
                                    </m:dPr>
                                    <m:e>
                                      <m:r>
                                        <a:rPr lang="en-GB" i="1" smtClean="0">
                                          <a:latin typeface="Cambria Math" panose="02040503050406030204" pitchFamily="18" charset="0"/>
                                        </a:rPr>
                                        <m:t>𝑀</m:t>
                                      </m:r>
                                      <m:r>
                                        <a:rPr lang="en-GB" i="1" smtClean="0">
                                          <a:latin typeface="Cambria Math" panose="02040503050406030204" pitchFamily="18" charset="0"/>
                                        </a:rPr>
                                        <m:t>,</m:t>
                                      </m:r>
                                      <m:r>
                                        <a:rPr lang="en-GB" i="1" smtClean="0">
                                          <a:latin typeface="Cambria Math" panose="02040503050406030204" pitchFamily="18" charset="0"/>
                                        </a:rPr>
                                        <m:t>𝑀</m:t>
                                      </m:r>
                                    </m:e>
                                  </m:d>
                                </m:e>
                                <m:sub>
                                  <m:r>
                                    <a:rPr lang="en-GB" i="1" smtClean="0">
                                      <a:latin typeface="Cambria Math" panose="02040503050406030204" pitchFamily="18" charset="0"/>
                                    </a:rPr>
                                    <m:t>𝑡</m:t>
                                  </m:r>
                                </m:sub>
                              </m:sSub>
                            </m:e>
                          </m:d>
                        </m:num>
                        <m:den>
                          <m:d>
                            <m:dPr>
                              <m:begChr m:val="|"/>
                              <m:endChr m:val="|"/>
                              <m:ctrlPr>
                                <a:rPr lang="en-GB" i="1" smtClean="0">
                                  <a:latin typeface="Cambria Math" panose="02040503050406030204" pitchFamily="18" charset="0"/>
                                </a:rPr>
                              </m:ctrlPr>
                            </m:dPr>
                            <m:e>
                              <m:sSub>
                                <m:sSubPr>
                                  <m:ctrlPr>
                                    <a:rPr lang="en-GB" i="1" smtClean="0">
                                      <a:latin typeface="Cambria Math" panose="02040503050406030204" pitchFamily="18" charset="0"/>
                                    </a:rPr>
                                  </m:ctrlPr>
                                </m:sSubPr>
                                <m:e>
                                  <m:r>
                                    <a:rPr lang="en-GB" i="1" smtClean="0">
                                      <a:latin typeface="Cambria Math" panose="02040503050406030204" pitchFamily="18" charset="0"/>
                                    </a:rPr>
                                    <m:t>𝐸</m:t>
                                  </m:r>
                                </m:e>
                                <m:sub>
                                  <m:r>
                                    <a:rPr lang="en-GB" i="1" smtClean="0">
                                      <a:latin typeface="Cambria Math" panose="02040503050406030204" pitchFamily="18" charset="0"/>
                                    </a:rPr>
                                    <m:t>𝑡</m:t>
                                  </m:r>
                                </m:sub>
                              </m:sSub>
                            </m:e>
                          </m:d>
                        </m:den>
                      </m:f>
                    </m:oMath>
                  </m:oMathPara>
                </a14:m>
              </a:p>
              <a:p>
                <a:endParaRPr lang="en-DE" dirty="0"/>
              </a:p>
            </p:txBody>
          </p:sp>
        </mc:Choice>
        <mc:Fallback>
          <p:sp>
            <p:nvSpPr>
              <p:cNvPr id="17" name="TextBox 16">
                <a:extLst>
                  <a:ext uri="{FF2B5EF4-FFF2-40B4-BE49-F238E27FC236}">
                    <a16:creationId xmlns:a16="http://schemas.microsoft.com/office/drawing/2014/main" id="{20D043A6-EC21-1DCD-AB81-BC28A7BC7AD7}"/>
                  </a:ext>
                </a:extLst>
              </p:cNvPr>
              <p:cNvSpPr txBox="1">
                <a:spLocks noRot="1" noChangeAspect="1" noMove="1" noResize="1" noEditPoints="1" noAdjustHandles="1" noChangeArrowheads="1" noChangeShapeType="1" noTextEdit="1"/>
              </p:cNvSpPr>
              <p:nvPr/>
            </p:nvSpPr>
            <p:spPr>
              <a:xfrm>
                <a:off x="7593980" y="3890665"/>
                <a:ext cx="4206729" cy="861326"/>
              </a:xfrm>
              <a:prstGeom prst="rect">
                <a:avLst/>
              </a:prstGeom>
              <a:blipFill>
                <a:blip r:embed="rId3"/>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4075592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2A03C-A959-3FC7-FBAE-370527B2DF8F}"/>
              </a:ext>
            </a:extLst>
          </p:cNvPr>
          <p:cNvSpPr>
            <a:spLocks noGrp="1"/>
          </p:cNvSpPr>
          <p:nvPr>
            <p:ph type="title"/>
          </p:nvPr>
        </p:nvSpPr>
        <p:spPr/>
        <p:txBody>
          <a:bodyPr/>
          <a:lstStyle/>
          <a:p>
            <a:r>
              <a:rPr lang="en-GB" dirty="0"/>
              <a:t>Network Properties</a:t>
            </a:r>
            <a:endParaRPr lang="en-DE" dirty="0"/>
          </a:p>
        </p:txBody>
      </p:sp>
      <p:sp>
        <p:nvSpPr>
          <p:cNvPr id="3" name="Content Placeholder 2">
            <a:extLst>
              <a:ext uri="{FF2B5EF4-FFF2-40B4-BE49-F238E27FC236}">
                <a16:creationId xmlns:a16="http://schemas.microsoft.com/office/drawing/2014/main" id="{43FBE694-D3E9-48E9-DC87-6B6AB8FC49D9}"/>
              </a:ext>
            </a:extLst>
          </p:cNvPr>
          <p:cNvSpPr>
            <a:spLocks noGrp="1"/>
          </p:cNvSpPr>
          <p:nvPr>
            <p:ph idx="1"/>
          </p:nvPr>
        </p:nvSpPr>
        <p:spPr>
          <a:xfrm>
            <a:off x="838200" y="1508423"/>
            <a:ext cx="10515600" cy="583038"/>
          </a:xfrm>
        </p:spPr>
        <p:txBody>
          <a:bodyPr>
            <a:normAutofit fontScale="55000" lnSpcReduction="20000"/>
          </a:bodyPr>
          <a:lstStyle/>
          <a:p>
            <a:r>
              <a:rPr lang="en-GB" dirty="0"/>
              <a:t> Edge Density (ED)</a:t>
            </a:r>
          </a:p>
          <a:p>
            <a:pPr marL="0" indent="0">
              <a:buNone/>
            </a:pPr>
            <a:r>
              <a:rPr lang="en-GB" dirty="0"/>
              <a:t>T</a:t>
            </a:r>
            <a:r>
              <a:rPr lang="en-DE" dirty="0"/>
              <a:t>he authors differentiate two</a:t>
            </a:r>
          </a:p>
        </p:txBody>
      </p:sp>
      <p:sp>
        <p:nvSpPr>
          <p:cNvPr id="6" name="TextBox 5">
            <a:extLst>
              <a:ext uri="{FF2B5EF4-FFF2-40B4-BE49-F238E27FC236}">
                <a16:creationId xmlns:a16="http://schemas.microsoft.com/office/drawing/2014/main" id="{F1D66FE7-6F02-EBFC-4A40-AEA7BBBDD74D}"/>
              </a:ext>
            </a:extLst>
          </p:cNvPr>
          <p:cNvSpPr txBox="1"/>
          <p:nvPr/>
        </p:nvSpPr>
        <p:spPr>
          <a:xfrm>
            <a:off x="838200" y="2425358"/>
            <a:ext cx="6099716" cy="369332"/>
          </a:xfrm>
          <a:prstGeom prst="rect">
            <a:avLst/>
          </a:prstGeom>
          <a:noFill/>
        </p:spPr>
        <p:txBody>
          <a:bodyPr wrap="square">
            <a:spAutoFit/>
          </a:bodyPr>
          <a:lstStyle/>
          <a:p>
            <a:r>
              <a:rPr lang="en-GB" b="0" i="0" u="none" strike="noStrike" dirty="0">
                <a:solidFill>
                  <a:srgbClr val="000000"/>
                </a:solidFill>
                <a:effectLst/>
                <a:latin typeface="-webkit-standard"/>
              </a:rPr>
              <a:t>(a) Intra-edge density</a:t>
            </a:r>
            <a:endParaRPr lang="en-DE" dirty="0"/>
          </a:p>
        </p:txBody>
      </p:sp>
      <p:sp>
        <p:nvSpPr>
          <p:cNvPr id="7" name="Rectangle 2">
            <a:extLst>
              <a:ext uri="{FF2B5EF4-FFF2-40B4-BE49-F238E27FC236}">
                <a16:creationId xmlns:a16="http://schemas.microsoft.com/office/drawing/2014/main" id="{D236C7DD-3A14-5415-38FD-6F49B225AB44}"/>
              </a:ext>
            </a:extLst>
          </p:cNvPr>
          <p:cNvSpPr>
            <a:spLocks noChangeArrowheads="1"/>
          </p:cNvSpPr>
          <p:nvPr/>
        </p:nvSpPr>
        <p:spPr bwMode="auto">
          <a:xfrm>
            <a:off x="838200" y="3657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dirty="0">
                <a:ln>
                  <a:noFill/>
                </a:ln>
                <a:solidFill>
                  <a:srgbClr val="000000"/>
                </a:solidFill>
                <a:effectLst/>
                <a:latin typeface="Arial" panose="020B0604020202020204" pitchFamily="34" charset="0"/>
                <a:ea typeface="-webkit-standard"/>
              </a:rPr>
              <a:t>Measures how dense the connections are </a:t>
            </a:r>
            <a:r>
              <a:rPr kumimoji="0" lang="en-DE" altLang="en-DE" sz="1800" b="1" i="0" u="none" strike="noStrike" cap="none" normalizeH="0" baseline="0" dirty="0">
                <a:ln>
                  <a:noFill/>
                </a:ln>
                <a:solidFill>
                  <a:srgbClr val="000000"/>
                </a:solidFill>
                <a:effectLst/>
                <a:latin typeface="Arial" panose="020B0604020202020204" pitchFamily="34" charset="0"/>
              </a:rPr>
              <a:t>within groups</a:t>
            </a:r>
            <a:r>
              <a:rPr kumimoji="0" lang="en-DE" altLang="en-DE" sz="1800" b="0" i="0" u="none" strike="noStrike" cap="none" normalizeH="0" baseline="0" dirty="0">
                <a:ln>
                  <a:noFill/>
                </a:ln>
                <a:solidFill>
                  <a:srgbClr val="000000"/>
                </a:solidFill>
                <a:effectLst/>
                <a:latin typeface="Arial" panose="020B0604020202020204" pitchFamily="34" charset="0"/>
                <a:ea typeface="-webkit-standard"/>
              </a:rPr>
              <a:t> relative to all possible intra-group edges.</a:t>
            </a:r>
            <a:endParaRPr kumimoji="0" lang="en-DE" altLang="en-DE" sz="18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9E382E0C-0D30-ACC0-2931-90E3ACB3C4CB}"/>
              </a:ext>
            </a:extLst>
          </p:cNvPr>
          <p:cNvSpPr txBox="1"/>
          <p:nvPr/>
        </p:nvSpPr>
        <p:spPr>
          <a:xfrm>
            <a:off x="838200" y="4176163"/>
            <a:ext cx="6099716" cy="369332"/>
          </a:xfrm>
          <a:prstGeom prst="rect">
            <a:avLst/>
          </a:prstGeom>
          <a:noFill/>
        </p:spPr>
        <p:txBody>
          <a:bodyPr wrap="square">
            <a:spAutoFit/>
          </a:bodyPr>
          <a:lstStyle/>
          <a:p>
            <a:r>
              <a:rPr lang="en-GB" b="0" i="0" u="none" strike="noStrike" dirty="0">
                <a:solidFill>
                  <a:srgbClr val="000000"/>
                </a:solidFill>
                <a:effectLst/>
                <a:latin typeface="-webkit-standard"/>
              </a:rPr>
              <a:t>(b) Inter-edge density</a:t>
            </a:r>
            <a:endParaRPr lang="en-DE" dirty="0"/>
          </a:p>
        </p:txBody>
      </p:sp>
      <p:sp>
        <p:nvSpPr>
          <p:cNvPr id="10" name="Rectangle 3">
            <a:extLst>
              <a:ext uri="{FF2B5EF4-FFF2-40B4-BE49-F238E27FC236}">
                <a16:creationId xmlns:a16="http://schemas.microsoft.com/office/drawing/2014/main" id="{6893336B-AC7F-5A98-7195-4DF19E95AF72}"/>
              </a:ext>
            </a:extLst>
          </p:cNvPr>
          <p:cNvSpPr>
            <a:spLocks noChangeArrowheads="1"/>
          </p:cNvSpPr>
          <p:nvPr/>
        </p:nvSpPr>
        <p:spPr bwMode="auto">
          <a:xfrm>
            <a:off x="838200" y="562021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DE" altLang="en-DE" sz="1800" b="0" i="0" u="none" strike="noStrike" cap="none" normalizeH="0" baseline="0">
                <a:ln>
                  <a:noFill/>
                </a:ln>
                <a:solidFill>
                  <a:srgbClr val="000000"/>
                </a:solidFill>
                <a:effectLst/>
                <a:latin typeface="Arial" panose="020B0604020202020204" pitchFamily="34" charset="0"/>
                <a:ea typeface="-webkit-standard"/>
              </a:rPr>
              <a:t>Measures how dense the connections are </a:t>
            </a:r>
            <a:r>
              <a:rPr kumimoji="0" lang="en-DE" altLang="en-DE" sz="1800" b="1" i="0" u="none" strike="noStrike" cap="none" normalizeH="0" baseline="0">
                <a:ln>
                  <a:noFill/>
                </a:ln>
                <a:solidFill>
                  <a:srgbClr val="000000"/>
                </a:solidFill>
                <a:effectLst/>
                <a:latin typeface="Arial" panose="020B0604020202020204" pitchFamily="34" charset="0"/>
              </a:rPr>
              <a:t>between groups</a:t>
            </a:r>
            <a:r>
              <a:rPr kumimoji="0" lang="en-DE" altLang="en-DE" sz="1800" b="0" i="0" u="none" strike="noStrike" cap="none" normalizeH="0" baseline="0">
                <a:ln>
                  <a:noFill/>
                </a:ln>
                <a:solidFill>
                  <a:srgbClr val="000000"/>
                </a:solidFill>
                <a:effectLst/>
                <a:latin typeface="Arial" panose="020B0604020202020204" pitchFamily="34" charset="0"/>
                <a:ea typeface="-webkit-standard"/>
              </a:rPr>
              <a:t> relative to all possible inter-group edges.</a:t>
            </a:r>
            <a:endParaRPr kumimoji="0" lang="en-DE" altLang="en-DE" sz="1800" b="0" i="0" u="none" strike="noStrike" cap="none" normalizeH="0" baseline="0">
              <a:ln>
                <a:noFill/>
              </a:ln>
              <a:solidFill>
                <a:schemeClr val="tx1"/>
              </a:solidFill>
              <a:effectLst/>
              <a:latin typeface="Arial" panose="020B0604020202020204" pitchFamily="34" charset="0"/>
            </a:endParaRPr>
          </a:p>
        </p:txBody>
      </p: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1090C537-ECA9-52EE-1E31-FFEB74EA85FB}"/>
                  </a:ext>
                </a:extLst>
              </p:cNvPr>
              <p:cNvSpPr txBox="1"/>
              <p:nvPr/>
            </p:nvSpPr>
            <p:spPr>
              <a:xfrm>
                <a:off x="2837986" y="2794690"/>
                <a:ext cx="6099716" cy="72340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DE" i="1" smtClean="0">
                          <a:latin typeface="Cambria Math" panose="02040503050406030204" pitchFamily="18" charset="0"/>
                        </a:rPr>
                        <m:t>𝐸𝐷</m:t>
                      </m:r>
                      <m:r>
                        <m:rPr>
                          <m:nor/>
                        </m:rPr>
                        <a:rPr lang="en-DE" i="0">
                          <a:latin typeface="Cambria Math" panose="02040503050406030204" pitchFamily="18" charset="0"/>
                        </a:rPr>
                        <m:t>−</m:t>
                      </m:r>
                      <m:r>
                        <a:rPr lang="en-DE" i="1">
                          <a:latin typeface="Cambria Math" panose="02040503050406030204" pitchFamily="18" charset="0"/>
                        </a:rPr>
                        <m:t>𝑖𝑛𝑡𝑟</m:t>
                      </m:r>
                      <m:sSub>
                        <m:sSubPr>
                          <m:ctrlPr>
                            <a:rPr lang="en-DE" i="1">
                              <a:latin typeface="Cambria Math" panose="02040503050406030204" pitchFamily="18" charset="0"/>
                            </a:rPr>
                          </m:ctrlPr>
                        </m:sSubPr>
                        <m:e>
                          <m:r>
                            <a:rPr lang="en-DE" i="1">
                              <a:latin typeface="Cambria Math" panose="02040503050406030204" pitchFamily="18" charset="0"/>
                            </a:rPr>
                            <m:t>𝑎</m:t>
                          </m:r>
                        </m:e>
                        <m:sub>
                          <m:r>
                            <a:rPr lang="en-DE" i="1">
                              <a:latin typeface="Cambria Math" panose="02040503050406030204" pitchFamily="18" charset="0"/>
                            </a:rPr>
                            <m:t>𝑡</m:t>
                          </m:r>
                        </m:sub>
                      </m:sSub>
                      <m:r>
                        <a:rPr lang="en-DE" i="1">
                          <a:latin typeface="Cambria Math" panose="02040503050406030204" pitchFamily="18" charset="0"/>
                        </a:rPr>
                        <m:t>=</m:t>
                      </m:r>
                      <m:f>
                        <m:fPr>
                          <m:ctrlPr>
                            <a:rPr lang="en-DE" i="1">
                              <a:latin typeface="Cambria Math" panose="02040503050406030204" pitchFamily="18" charset="0"/>
                            </a:rPr>
                          </m:ctrlPr>
                        </m:fPr>
                        <m:num>
                          <m:r>
                            <a:rPr lang="en-DE" i="1">
                              <a:latin typeface="Cambria Math" panose="02040503050406030204" pitchFamily="18" charset="0"/>
                            </a:rPr>
                            <m:t>2</m:t>
                          </m:r>
                          <m:d>
                            <m:dPr>
                              <m:ctrlPr>
                                <a:rPr lang="en-DE" i="1">
                                  <a:latin typeface="Cambria Math" panose="02040503050406030204" pitchFamily="18" charset="0"/>
                                </a:rPr>
                              </m:ctrlPr>
                            </m:dPr>
                            <m:e>
                              <m:d>
                                <m:dPr>
                                  <m:begChr m:val="|"/>
                                  <m:endChr m:val="|"/>
                                  <m:ctrlPr>
                                    <a:rPr lang="en-DE" i="1">
                                      <a:latin typeface="Cambria Math" panose="02040503050406030204" pitchFamily="18" charset="0"/>
                                    </a:rPr>
                                  </m:ctrlPr>
                                </m:dPr>
                                <m:e>
                                  <m:r>
                                    <a:rPr lang="en-DE" i="1">
                                      <a:latin typeface="Cambria Math" panose="02040503050406030204" pitchFamily="18" charset="0"/>
                                    </a:rPr>
                                    <m:t>𝐸</m:t>
                                  </m:r>
                                  <m:sSub>
                                    <m:sSubPr>
                                      <m:ctrlPr>
                                        <a:rPr lang="en-DE" i="1">
                                          <a:latin typeface="Cambria Math" panose="02040503050406030204" pitchFamily="18" charset="0"/>
                                        </a:rPr>
                                      </m:ctrlPr>
                                    </m:sSubPr>
                                    <m:e>
                                      <m:d>
                                        <m:dPr>
                                          <m:ctrlPr>
                                            <a:rPr lang="en-DE" i="1">
                                              <a:latin typeface="Cambria Math" panose="02040503050406030204" pitchFamily="18" charset="0"/>
                                            </a:rPr>
                                          </m:ctrlPr>
                                        </m:dPr>
                                        <m:e>
                                          <m:r>
                                            <a:rPr lang="en-DE" i="1">
                                              <a:latin typeface="Cambria Math" panose="02040503050406030204" pitchFamily="18" charset="0"/>
                                            </a:rPr>
                                            <m:t>𝑚</m:t>
                                          </m:r>
                                          <m:r>
                                            <a:rPr lang="en-DE" i="1">
                                              <a:latin typeface="Cambria Math" panose="02040503050406030204" pitchFamily="18" charset="0"/>
                                            </a:rPr>
                                            <m:t>,</m:t>
                                          </m:r>
                                          <m:r>
                                            <a:rPr lang="en-DE" i="1">
                                              <a:latin typeface="Cambria Math" panose="02040503050406030204" pitchFamily="18" charset="0"/>
                                            </a:rPr>
                                            <m:t>𝑚</m:t>
                                          </m:r>
                                        </m:e>
                                      </m:d>
                                    </m:e>
                                    <m:sub>
                                      <m:r>
                                        <a:rPr lang="en-DE" i="1">
                                          <a:latin typeface="Cambria Math" panose="02040503050406030204" pitchFamily="18" charset="0"/>
                                        </a:rPr>
                                        <m:t>𝑡</m:t>
                                      </m:r>
                                    </m:sub>
                                  </m:sSub>
                                </m:e>
                              </m:d>
                              <m:r>
                                <a:rPr lang="en-DE" i="1">
                                  <a:latin typeface="Cambria Math" panose="02040503050406030204" pitchFamily="18" charset="0"/>
                                </a:rPr>
                                <m:t>+</m:t>
                              </m:r>
                              <m:d>
                                <m:dPr>
                                  <m:begChr m:val="|"/>
                                  <m:endChr m:val="|"/>
                                  <m:ctrlPr>
                                    <a:rPr lang="en-DE" i="1">
                                      <a:latin typeface="Cambria Math" panose="02040503050406030204" pitchFamily="18" charset="0"/>
                                    </a:rPr>
                                  </m:ctrlPr>
                                </m:dPr>
                                <m:e>
                                  <m:r>
                                    <a:rPr lang="en-DE" i="1">
                                      <a:latin typeface="Cambria Math" panose="02040503050406030204" pitchFamily="18" charset="0"/>
                                    </a:rPr>
                                    <m:t>𝐸</m:t>
                                  </m:r>
                                  <m:sSub>
                                    <m:sSubPr>
                                      <m:ctrlPr>
                                        <a:rPr lang="en-DE" i="1">
                                          <a:latin typeface="Cambria Math" panose="02040503050406030204" pitchFamily="18" charset="0"/>
                                        </a:rPr>
                                      </m:ctrlPr>
                                    </m:sSubPr>
                                    <m:e>
                                      <m:d>
                                        <m:dPr>
                                          <m:ctrlPr>
                                            <a:rPr lang="en-DE" i="1">
                                              <a:latin typeface="Cambria Math" panose="02040503050406030204" pitchFamily="18" charset="0"/>
                                            </a:rPr>
                                          </m:ctrlPr>
                                        </m:dPr>
                                        <m:e>
                                          <m:r>
                                            <a:rPr lang="en-DE" i="1">
                                              <a:latin typeface="Cambria Math" panose="02040503050406030204" pitchFamily="18" charset="0"/>
                                            </a:rPr>
                                            <m:t>𝑀</m:t>
                                          </m:r>
                                          <m:r>
                                            <a:rPr lang="en-DE" i="1">
                                              <a:latin typeface="Cambria Math" panose="02040503050406030204" pitchFamily="18" charset="0"/>
                                            </a:rPr>
                                            <m:t>,</m:t>
                                          </m:r>
                                          <m:r>
                                            <a:rPr lang="en-DE" i="1">
                                              <a:latin typeface="Cambria Math" panose="02040503050406030204" pitchFamily="18" charset="0"/>
                                            </a:rPr>
                                            <m:t>𝑀</m:t>
                                          </m:r>
                                        </m:e>
                                      </m:d>
                                    </m:e>
                                    <m:sub>
                                      <m:r>
                                        <a:rPr lang="en-DE" i="1">
                                          <a:latin typeface="Cambria Math" panose="02040503050406030204" pitchFamily="18" charset="0"/>
                                        </a:rPr>
                                        <m:t>𝑡</m:t>
                                      </m:r>
                                    </m:sub>
                                  </m:sSub>
                                </m:e>
                              </m:d>
                            </m:e>
                          </m:d>
                        </m:num>
                        <m:den>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𝑚</m:t>
                              </m:r>
                              <m:r>
                                <a:rPr lang="en-DE" i="1">
                                  <a:latin typeface="Cambria Math" panose="02040503050406030204" pitchFamily="18" charset="0"/>
                                </a:rPr>
                                <m:t>,</m:t>
                              </m:r>
                              <m:r>
                                <a:rPr lang="en-DE" i="1">
                                  <a:latin typeface="Cambria Math" panose="02040503050406030204" pitchFamily="18" charset="0"/>
                                </a:rPr>
                                <m:t>𝑡</m:t>
                              </m:r>
                            </m:sub>
                          </m:sSub>
                          <m:d>
                            <m:dPr>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𝑚</m:t>
                                  </m:r>
                                  <m:r>
                                    <a:rPr lang="en-DE" i="1">
                                      <a:latin typeface="Cambria Math" panose="02040503050406030204" pitchFamily="18" charset="0"/>
                                    </a:rPr>
                                    <m:t>,</m:t>
                                  </m:r>
                                  <m:r>
                                    <a:rPr lang="en-DE" i="1">
                                      <a:latin typeface="Cambria Math" panose="02040503050406030204" pitchFamily="18" charset="0"/>
                                    </a:rPr>
                                    <m:t>𝑡</m:t>
                                  </m:r>
                                </m:sub>
                              </m:sSub>
                              <m:r>
                                <a:rPr lang="en-DE" i="1">
                                  <a:latin typeface="Cambria Math" panose="02040503050406030204" pitchFamily="18" charset="0"/>
                                </a:rPr>
                                <m:t>−1</m:t>
                              </m:r>
                            </m:e>
                          </m:d>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𝑀</m:t>
                              </m:r>
                              <m:r>
                                <a:rPr lang="en-DE" i="1">
                                  <a:latin typeface="Cambria Math" panose="02040503050406030204" pitchFamily="18" charset="0"/>
                                </a:rPr>
                                <m:t>,</m:t>
                              </m:r>
                              <m:r>
                                <a:rPr lang="en-DE" i="1">
                                  <a:latin typeface="Cambria Math" panose="02040503050406030204" pitchFamily="18" charset="0"/>
                                </a:rPr>
                                <m:t>𝑡</m:t>
                              </m:r>
                            </m:sub>
                          </m:sSub>
                          <m:d>
                            <m:dPr>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𝑀</m:t>
                                  </m:r>
                                  <m:r>
                                    <a:rPr lang="en-DE" i="1">
                                      <a:latin typeface="Cambria Math" panose="02040503050406030204" pitchFamily="18" charset="0"/>
                                    </a:rPr>
                                    <m:t>,</m:t>
                                  </m:r>
                                  <m:r>
                                    <a:rPr lang="en-DE" i="1">
                                      <a:latin typeface="Cambria Math" panose="02040503050406030204" pitchFamily="18" charset="0"/>
                                    </a:rPr>
                                    <m:t>𝑡</m:t>
                                  </m:r>
                                </m:sub>
                              </m:sSub>
                              <m:r>
                                <a:rPr lang="en-DE" i="1">
                                  <a:latin typeface="Cambria Math" panose="02040503050406030204" pitchFamily="18" charset="0"/>
                                </a:rPr>
                                <m:t>−1</m:t>
                              </m:r>
                            </m:e>
                          </m:d>
                        </m:den>
                      </m:f>
                    </m:oMath>
                  </m:oMathPara>
                </a14:m>
                <a:endParaRPr lang="en-DE" dirty="0"/>
              </a:p>
            </p:txBody>
          </p:sp>
        </mc:Choice>
        <mc:Fallback>
          <p:sp>
            <p:nvSpPr>
              <p:cNvPr id="12" name="TextBox 11">
                <a:extLst>
                  <a:ext uri="{FF2B5EF4-FFF2-40B4-BE49-F238E27FC236}">
                    <a16:creationId xmlns:a16="http://schemas.microsoft.com/office/drawing/2014/main" id="{1090C537-ECA9-52EE-1E31-FFEB74EA85FB}"/>
                  </a:ext>
                </a:extLst>
              </p:cNvPr>
              <p:cNvSpPr txBox="1">
                <a:spLocks noRot="1" noChangeAspect="1" noMove="1" noResize="1" noEditPoints="1" noAdjustHandles="1" noChangeArrowheads="1" noChangeShapeType="1" noTextEdit="1"/>
              </p:cNvSpPr>
              <p:nvPr/>
            </p:nvSpPr>
            <p:spPr>
              <a:xfrm>
                <a:off x="2837986" y="2794690"/>
                <a:ext cx="6099716" cy="723403"/>
              </a:xfrm>
              <a:prstGeom prst="rect">
                <a:avLst/>
              </a:prstGeom>
              <a:blipFill>
                <a:blip r:embed="rId2"/>
                <a:stretch>
                  <a:fillRect/>
                </a:stretch>
              </a:blipFill>
            </p:spPr>
            <p:txBody>
              <a:bodyPr/>
              <a:lstStyle/>
              <a:p>
                <a:r>
                  <a:rPr lang="en-DE">
                    <a:noFill/>
                  </a:rPr>
                  <a:t> </a:t>
                </a:r>
              </a:p>
            </p:txBody>
          </p:sp>
        </mc:Fallback>
      </mc:AlternateContent>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68BC2741-45A8-AFC8-3804-87708BE8D574}"/>
                  </a:ext>
                </a:extLst>
              </p:cNvPr>
              <p:cNvSpPr txBox="1"/>
              <p:nvPr/>
            </p:nvSpPr>
            <p:spPr>
              <a:xfrm>
                <a:off x="3046142" y="4545495"/>
                <a:ext cx="6099716" cy="697883"/>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DE" i="1" smtClean="0">
                          <a:latin typeface="Cambria Math" panose="02040503050406030204" pitchFamily="18" charset="0"/>
                        </a:rPr>
                        <m:t>𝐸𝐷</m:t>
                      </m:r>
                      <m:r>
                        <m:rPr>
                          <m:nor/>
                        </m:rPr>
                        <a:rPr lang="en-DE" i="0">
                          <a:latin typeface="Cambria Math" panose="02040503050406030204" pitchFamily="18" charset="0"/>
                        </a:rPr>
                        <m:t>−</m:t>
                      </m:r>
                      <m:r>
                        <a:rPr lang="en-DE" i="1">
                          <a:latin typeface="Cambria Math" panose="02040503050406030204" pitchFamily="18" charset="0"/>
                        </a:rPr>
                        <m:t>𝑖𝑛𝑡𝑒</m:t>
                      </m:r>
                      <m:sSub>
                        <m:sSubPr>
                          <m:ctrlPr>
                            <a:rPr lang="en-DE" i="1">
                              <a:latin typeface="Cambria Math" panose="02040503050406030204" pitchFamily="18" charset="0"/>
                            </a:rPr>
                          </m:ctrlPr>
                        </m:sSubPr>
                        <m:e>
                          <m:r>
                            <a:rPr lang="en-DE" i="1">
                              <a:latin typeface="Cambria Math" panose="02040503050406030204" pitchFamily="18" charset="0"/>
                            </a:rPr>
                            <m:t>𝑟</m:t>
                          </m:r>
                        </m:e>
                        <m:sub>
                          <m:r>
                            <a:rPr lang="en-DE" i="1">
                              <a:latin typeface="Cambria Math" panose="02040503050406030204" pitchFamily="18" charset="0"/>
                            </a:rPr>
                            <m:t>𝑡</m:t>
                          </m:r>
                        </m:sub>
                      </m:sSub>
                      <m:r>
                        <a:rPr lang="en-DE" i="1">
                          <a:latin typeface="Cambria Math" panose="02040503050406030204" pitchFamily="18" charset="0"/>
                        </a:rPr>
                        <m:t>=</m:t>
                      </m:r>
                      <m:f>
                        <m:fPr>
                          <m:ctrlPr>
                            <a:rPr lang="en-DE" i="1">
                              <a:latin typeface="Cambria Math" panose="02040503050406030204" pitchFamily="18" charset="0"/>
                            </a:rPr>
                          </m:ctrlPr>
                        </m:fPr>
                        <m:num>
                          <m:d>
                            <m:dPr>
                              <m:begChr m:val="|"/>
                              <m:endChr m:val="|"/>
                              <m:ctrlPr>
                                <a:rPr lang="en-DE" i="1">
                                  <a:latin typeface="Cambria Math" panose="02040503050406030204" pitchFamily="18" charset="0"/>
                                </a:rPr>
                              </m:ctrlPr>
                            </m:dPr>
                            <m:e>
                              <m:r>
                                <a:rPr lang="en-DE" i="1">
                                  <a:latin typeface="Cambria Math" panose="02040503050406030204" pitchFamily="18" charset="0"/>
                                </a:rPr>
                                <m:t>𝐸</m:t>
                              </m:r>
                              <m:sSub>
                                <m:sSubPr>
                                  <m:ctrlPr>
                                    <a:rPr lang="en-DE" i="1">
                                      <a:latin typeface="Cambria Math" panose="02040503050406030204" pitchFamily="18" charset="0"/>
                                    </a:rPr>
                                  </m:ctrlPr>
                                </m:sSubPr>
                                <m:e>
                                  <m:d>
                                    <m:dPr>
                                      <m:ctrlPr>
                                        <a:rPr lang="en-DE" i="1">
                                          <a:latin typeface="Cambria Math" panose="02040503050406030204" pitchFamily="18" charset="0"/>
                                        </a:rPr>
                                      </m:ctrlPr>
                                    </m:dPr>
                                    <m:e>
                                      <m:r>
                                        <a:rPr lang="en-DE" i="1">
                                          <a:latin typeface="Cambria Math" panose="02040503050406030204" pitchFamily="18" charset="0"/>
                                        </a:rPr>
                                        <m:t>𝑀</m:t>
                                      </m:r>
                                      <m:r>
                                        <a:rPr lang="en-DE" i="1">
                                          <a:latin typeface="Cambria Math" panose="02040503050406030204" pitchFamily="18" charset="0"/>
                                        </a:rPr>
                                        <m:t>,</m:t>
                                      </m:r>
                                      <m:r>
                                        <a:rPr lang="en-DE" i="1">
                                          <a:latin typeface="Cambria Math" panose="02040503050406030204" pitchFamily="18" charset="0"/>
                                        </a:rPr>
                                        <m:t>𝑚</m:t>
                                      </m:r>
                                    </m:e>
                                  </m:d>
                                </m:e>
                                <m:sub>
                                  <m:r>
                                    <a:rPr lang="en-DE" i="1">
                                      <a:latin typeface="Cambria Math" panose="02040503050406030204" pitchFamily="18" charset="0"/>
                                    </a:rPr>
                                    <m:t>𝑡</m:t>
                                  </m:r>
                                </m:sub>
                              </m:sSub>
                            </m:e>
                          </m:d>
                        </m:num>
                        <m:den>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𝑚</m:t>
                              </m:r>
                              <m:r>
                                <a:rPr lang="en-DE" i="1">
                                  <a:latin typeface="Cambria Math" panose="02040503050406030204" pitchFamily="18" charset="0"/>
                                </a:rPr>
                                <m:t>,</m:t>
                              </m:r>
                              <m:r>
                                <a:rPr lang="en-DE" i="1">
                                  <a:latin typeface="Cambria Math" panose="02040503050406030204" pitchFamily="18" charset="0"/>
                                </a:rPr>
                                <m:t>𝑡</m:t>
                              </m:r>
                            </m:sub>
                          </m:sSub>
                          <m:r>
                            <a:rPr lang="en-DE" i="1">
                              <a:latin typeface="Cambria Math" panose="02040503050406030204" pitchFamily="18" charset="0"/>
                            </a:rPr>
                            <m:t>⋅</m:t>
                          </m:r>
                          <m:sSub>
                            <m:sSubPr>
                              <m:ctrlPr>
                                <a:rPr lang="en-DE" i="1">
                                  <a:latin typeface="Cambria Math" panose="02040503050406030204" pitchFamily="18" charset="0"/>
                                </a:rPr>
                              </m:ctrlPr>
                            </m:sSubPr>
                            <m:e>
                              <m:r>
                                <a:rPr lang="en-DE" i="1">
                                  <a:latin typeface="Cambria Math" panose="02040503050406030204" pitchFamily="18" charset="0"/>
                                </a:rPr>
                                <m:t>𝑁</m:t>
                              </m:r>
                            </m:e>
                            <m:sub>
                              <m:r>
                                <a:rPr lang="en-DE" i="1">
                                  <a:latin typeface="Cambria Math" panose="02040503050406030204" pitchFamily="18" charset="0"/>
                                </a:rPr>
                                <m:t>𝑀</m:t>
                              </m:r>
                              <m:r>
                                <a:rPr lang="en-DE" i="1">
                                  <a:latin typeface="Cambria Math" panose="02040503050406030204" pitchFamily="18" charset="0"/>
                                </a:rPr>
                                <m:t>,</m:t>
                              </m:r>
                              <m:r>
                                <a:rPr lang="en-DE" i="1">
                                  <a:latin typeface="Cambria Math" panose="02040503050406030204" pitchFamily="18" charset="0"/>
                                </a:rPr>
                                <m:t>𝑡</m:t>
                              </m:r>
                            </m:sub>
                          </m:sSub>
                        </m:den>
                      </m:f>
                    </m:oMath>
                  </m:oMathPara>
                </a14:m>
                <a:endParaRPr lang="en-DE" dirty="0"/>
              </a:p>
            </p:txBody>
          </p:sp>
        </mc:Choice>
        <mc:Fallback>
          <p:sp>
            <p:nvSpPr>
              <p:cNvPr id="14" name="TextBox 13">
                <a:extLst>
                  <a:ext uri="{FF2B5EF4-FFF2-40B4-BE49-F238E27FC236}">
                    <a16:creationId xmlns:a16="http://schemas.microsoft.com/office/drawing/2014/main" id="{68BC2741-45A8-AFC8-3804-87708BE8D574}"/>
                  </a:ext>
                </a:extLst>
              </p:cNvPr>
              <p:cNvSpPr txBox="1">
                <a:spLocks noRot="1" noChangeAspect="1" noMove="1" noResize="1" noEditPoints="1" noAdjustHandles="1" noChangeArrowheads="1" noChangeShapeType="1" noTextEdit="1"/>
              </p:cNvSpPr>
              <p:nvPr/>
            </p:nvSpPr>
            <p:spPr>
              <a:xfrm>
                <a:off x="3046142" y="4545495"/>
                <a:ext cx="6099716" cy="697883"/>
              </a:xfrm>
              <a:prstGeom prst="rect">
                <a:avLst/>
              </a:prstGeom>
              <a:blipFill>
                <a:blip r:embed="rId3"/>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360581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090D6-4F50-0F2A-4888-BC782E494FBE}"/>
              </a:ext>
            </a:extLst>
          </p:cNvPr>
          <p:cNvSpPr>
            <a:spLocks noGrp="1"/>
          </p:cNvSpPr>
          <p:nvPr>
            <p:ph type="title"/>
          </p:nvPr>
        </p:nvSpPr>
        <p:spPr/>
        <p:txBody>
          <a:bodyPr/>
          <a:lstStyle/>
          <a:p>
            <a:r>
              <a:rPr lang="en-GB" dirty="0"/>
              <a:t>Other properties</a:t>
            </a:r>
            <a:endParaRPr lang="en-DE" dirty="0"/>
          </a:p>
        </p:txBody>
      </p:sp>
      <p:sp>
        <p:nvSpPr>
          <p:cNvPr id="3" name="Content Placeholder 2">
            <a:extLst>
              <a:ext uri="{FF2B5EF4-FFF2-40B4-BE49-F238E27FC236}">
                <a16:creationId xmlns:a16="http://schemas.microsoft.com/office/drawing/2014/main" id="{101122FC-713E-D15A-48AE-C4A2FECBA6CD}"/>
              </a:ext>
            </a:extLst>
          </p:cNvPr>
          <p:cNvSpPr>
            <a:spLocks noGrp="1"/>
          </p:cNvSpPr>
          <p:nvPr>
            <p:ph idx="1"/>
          </p:nvPr>
        </p:nvSpPr>
        <p:spPr>
          <a:xfrm>
            <a:off x="838200" y="1825625"/>
            <a:ext cx="10515600" cy="1965790"/>
          </a:xfrm>
        </p:spPr>
        <p:txBody>
          <a:bodyPr>
            <a:normAutofit/>
          </a:bodyPr>
          <a:lstStyle/>
          <a:p>
            <a:pPr marL="0"/>
            <a:r>
              <a:rPr lang="en-GB" sz="2400" dirty="0"/>
              <a:t>T</a:t>
            </a:r>
            <a:r>
              <a:rPr lang="en-DE" sz="2400" dirty="0"/>
              <a:t>he authors also analyse other properties</a:t>
            </a:r>
          </a:p>
          <a:p>
            <a:pPr marL="0"/>
            <a:r>
              <a:rPr lang="en-GB" sz="2400" dirty="0"/>
              <a:t>Average degree-How many </a:t>
            </a:r>
            <a:r>
              <a:rPr lang="en-GB" sz="2400" dirty="0" err="1"/>
              <a:t>neighbors</a:t>
            </a:r>
            <a:r>
              <a:rPr lang="en-GB" sz="2400" dirty="0"/>
              <a:t> each node has on average</a:t>
            </a:r>
          </a:p>
          <a:p>
            <a:pPr marL="0"/>
            <a:r>
              <a:rPr lang="en-GB" sz="2400" dirty="0"/>
              <a:t>Power-law exponent-Shape of degree distribution (scale-free property)</a:t>
            </a:r>
          </a:p>
          <a:p>
            <a:pPr marL="0"/>
            <a:r>
              <a:rPr lang="en-GB" sz="2400" dirty="0"/>
              <a:t>Clustering coefficient-Probability that my </a:t>
            </a:r>
            <a:r>
              <a:rPr lang="en-GB" sz="2400" dirty="0" err="1"/>
              <a:t>neighbors</a:t>
            </a:r>
            <a:r>
              <a:rPr lang="en-GB" sz="2400" dirty="0"/>
              <a:t> are also connected</a:t>
            </a:r>
            <a:endParaRPr lang="en-DE" sz="2400" dirty="0"/>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28B2487C-CEAD-16E7-4557-25AC92D693DE}"/>
                  </a:ext>
                </a:extLst>
              </p:cNvPr>
              <p:cNvSpPr txBox="1"/>
              <p:nvPr/>
            </p:nvSpPr>
            <p:spPr>
              <a:xfrm>
                <a:off x="1260088" y="4215161"/>
                <a:ext cx="6791092" cy="1818703"/>
              </a:xfrm>
              <a:prstGeom prst="rect">
                <a:avLst/>
              </a:prstGeom>
              <a:noFill/>
            </p:spPr>
            <p:txBody>
              <a:bodyPr wrap="square" rtlCol="0">
                <a:spAutoFit/>
              </a:bodyPr>
              <a:lstStyle/>
              <a:p>
                <a:r>
                  <a:rPr lang="en-GB" dirty="0"/>
                  <a:t>F</a:t>
                </a:r>
                <a:r>
                  <a:rPr lang="en-DE" dirty="0"/>
                  <a:t>or example </a:t>
                </a:r>
              </a:p>
              <a:p>
                <a14:m>
                  <m:oMathPara xmlns:m="http://schemas.openxmlformats.org/officeDocument/2006/math">
                    <m:oMathParaPr>
                      <m:jc m:val="centerGroup"/>
                    </m:oMathParaPr>
                    <m:oMath xmlns:m="http://schemas.openxmlformats.org/officeDocument/2006/math">
                      <m:r>
                        <a:rPr lang="en-DE" i="1" smtClean="0">
                          <a:latin typeface="Cambria Math" panose="02040503050406030204" pitchFamily="18" charset="0"/>
                        </a:rPr>
                        <m:t>𝐷𝑒𝑔</m:t>
                      </m:r>
                      <m:r>
                        <m:rPr>
                          <m:nor/>
                        </m:rPr>
                        <a:rPr lang="en-DE" i="0">
                          <a:latin typeface="Cambria Math" panose="02040503050406030204" pitchFamily="18" charset="0"/>
                        </a:rPr>
                        <m:t>-</m:t>
                      </m:r>
                      <m:r>
                        <a:rPr lang="en-DE" i="1">
                          <a:latin typeface="Cambria Math" panose="02040503050406030204" pitchFamily="18" charset="0"/>
                        </a:rPr>
                        <m:t>𝑀</m:t>
                      </m:r>
                      <m:sSub>
                        <m:sSubPr>
                          <m:ctrlPr>
                            <a:rPr lang="en-DE" i="1">
                              <a:latin typeface="Cambria Math" panose="02040503050406030204" pitchFamily="18" charset="0"/>
                            </a:rPr>
                          </m:ctrlPr>
                        </m:sSubPr>
                        <m:e>
                          <m:r>
                            <a:rPr lang="en-DE" i="1">
                              <a:latin typeface="Cambria Math" panose="02040503050406030204" pitchFamily="18" charset="0"/>
                            </a:rPr>
                            <m:t>𝑅</m:t>
                          </m:r>
                        </m:e>
                        <m:sub>
                          <m:r>
                            <a:rPr lang="en-DE" i="1">
                              <a:latin typeface="Cambria Math" panose="02040503050406030204" pitchFamily="18" charset="0"/>
                            </a:rPr>
                            <m:t>𝑡</m:t>
                          </m:r>
                        </m:sub>
                      </m:sSub>
                      <m:r>
                        <a:rPr lang="en-DE" i="1">
                          <a:latin typeface="Cambria Math" panose="02040503050406030204" pitchFamily="18" charset="0"/>
                        </a:rPr>
                        <m:t>=</m:t>
                      </m:r>
                      <m:f>
                        <m:fPr>
                          <m:ctrlPr>
                            <a:rPr lang="en-DE" i="1">
                              <a:latin typeface="Cambria Math" panose="02040503050406030204" pitchFamily="18" charset="0"/>
                            </a:rPr>
                          </m:ctrlPr>
                        </m:fPr>
                        <m:num>
                          <m:r>
                            <a:rPr lang="en-DE" i="1">
                              <a:latin typeface="Cambria Math" panose="02040503050406030204" pitchFamily="18" charset="0"/>
                            </a:rPr>
                            <m:t>𝑑</m:t>
                          </m:r>
                          <m:d>
                            <m:dPr>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𝑉</m:t>
                                  </m:r>
                                </m:e>
                                <m:sub>
                                  <m:r>
                                    <a:rPr lang="en-DE" i="1">
                                      <a:latin typeface="Cambria Math" panose="02040503050406030204" pitchFamily="18" charset="0"/>
                                    </a:rPr>
                                    <m:t>𝑚</m:t>
                                  </m:r>
                                  <m:r>
                                    <a:rPr lang="en-DE" i="1">
                                      <a:latin typeface="Cambria Math" panose="02040503050406030204" pitchFamily="18" charset="0"/>
                                    </a:rPr>
                                    <m:t>,</m:t>
                                  </m:r>
                                  <m:r>
                                    <a:rPr lang="en-DE" i="1">
                                      <a:latin typeface="Cambria Math" panose="02040503050406030204" pitchFamily="18" charset="0"/>
                                    </a:rPr>
                                    <m:t>𝑡</m:t>
                                  </m:r>
                                </m:sub>
                              </m:sSub>
                            </m:e>
                          </m:d>
                        </m:num>
                        <m:den>
                          <m:r>
                            <a:rPr lang="en-DE" i="1">
                              <a:latin typeface="Cambria Math" panose="02040503050406030204" pitchFamily="18" charset="0"/>
                            </a:rPr>
                            <m:t>𝑑</m:t>
                          </m:r>
                          <m:d>
                            <m:dPr>
                              <m:ctrlPr>
                                <a:rPr lang="en-DE" i="1">
                                  <a:latin typeface="Cambria Math" panose="02040503050406030204" pitchFamily="18" charset="0"/>
                                </a:rPr>
                              </m:ctrlPr>
                            </m:dPr>
                            <m:e>
                              <m:sSub>
                                <m:sSubPr>
                                  <m:ctrlPr>
                                    <a:rPr lang="en-DE" i="1">
                                      <a:latin typeface="Cambria Math" panose="02040503050406030204" pitchFamily="18" charset="0"/>
                                    </a:rPr>
                                  </m:ctrlPr>
                                </m:sSubPr>
                                <m:e>
                                  <m:r>
                                    <a:rPr lang="en-DE" i="1">
                                      <a:latin typeface="Cambria Math" panose="02040503050406030204" pitchFamily="18" charset="0"/>
                                    </a:rPr>
                                    <m:t>𝑉</m:t>
                                  </m:r>
                                </m:e>
                                <m:sub>
                                  <m:r>
                                    <a:rPr lang="en-DE" i="1">
                                      <a:latin typeface="Cambria Math" panose="02040503050406030204" pitchFamily="18" charset="0"/>
                                    </a:rPr>
                                    <m:t>𝑡</m:t>
                                  </m:r>
                                </m:sub>
                              </m:sSub>
                            </m:e>
                          </m:d>
                        </m:den>
                      </m:f>
                    </m:oMath>
                  </m:oMathPara>
                </a14:m>
                <a:endParaRPr lang="en-DE" dirty="0"/>
              </a:p>
              <a:p>
                <a:r>
                  <a:rPr lang="en-GB" dirty="0"/>
                  <a:t>Compares the structural centrality of minority nodes to the whole network. </a:t>
                </a:r>
              </a:p>
              <a:p>
                <a:r>
                  <a:rPr lang="en-GB" dirty="0"/>
                  <a:t>If the minority group is marginalised</a:t>
                </a:r>
                <a:endParaRPr lang="en-DE" dirty="0"/>
              </a:p>
            </p:txBody>
          </p:sp>
        </mc:Choice>
        <mc:Fallback>
          <p:sp>
            <p:nvSpPr>
              <p:cNvPr id="4" name="TextBox 3">
                <a:extLst>
                  <a:ext uri="{FF2B5EF4-FFF2-40B4-BE49-F238E27FC236}">
                    <a16:creationId xmlns:a16="http://schemas.microsoft.com/office/drawing/2014/main" id="{28B2487C-CEAD-16E7-4557-25AC92D693DE}"/>
                  </a:ext>
                </a:extLst>
              </p:cNvPr>
              <p:cNvSpPr txBox="1">
                <a:spLocks noRot="1" noChangeAspect="1" noMove="1" noResize="1" noEditPoints="1" noAdjustHandles="1" noChangeArrowheads="1" noChangeShapeType="1" noTextEdit="1"/>
              </p:cNvSpPr>
              <p:nvPr/>
            </p:nvSpPr>
            <p:spPr>
              <a:xfrm>
                <a:off x="1260088" y="4215161"/>
                <a:ext cx="6791092" cy="1818703"/>
              </a:xfrm>
              <a:prstGeom prst="rect">
                <a:avLst/>
              </a:prstGeom>
              <a:blipFill>
                <a:blip r:embed="rId2"/>
                <a:stretch>
                  <a:fillRect l="-746" t="-1379" b="-4138"/>
                </a:stretch>
              </a:blipFill>
            </p:spPr>
            <p:txBody>
              <a:bodyPr/>
              <a:lstStyle/>
              <a:p>
                <a:r>
                  <a:rPr lang="en-DE">
                    <a:noFill/>
                  </a:rPr>
                  <a:t> </a:t>
                </a:r>
              </a:p>
            </p:txBody>
          </p:sp>
        </mc:Fallback>
      </mc:AlternateContent>
    </p:spTree>
    <p:extLst>
      <p:ext uri="{BB962C8B-B14F-4D97-AF65-F5344CB8AC3E}">
        <p14:creationId xmlns:p14="http://schemas.microsoft.com/office/powerpoint/2010/main" val="34032363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9054</TotalTime>
  <Words>2828</Words>
  <Application>Microsoft Macintosh PowerPoint</Application>
  <PresentationFormat>Widescreen</PresentationFormat>
  <Paragraphs>332</Paragraphs>
  <Slides>32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-webkit-standard</vt:lpstr>
      <vt:lpstr>Aptos</vt:lpstr>
      <vt:lpstr>Aptos Display</vt:lpstr>
      <vt:lpstr>Arial</vt:lpstr>
      <vt:lpstr>Cambria Math</vt:lpstr>
      <vt:lpstr>Office Theme</vt:lpstr>
      <vt:lpstr>Recommendation Fairness in Social Networks Over Time </vt:lpstr>
      <vt:lpstr>Introduction</vt:lpstr>
      <vt:lpstr>PowerPoint Presentation</vt:lpstr>
      <vt:lpstr>Preliminaries-Network Setting &amp; Metrics</vt:lpstr>
      <vt:lpstr>2.1 Dynamic Network Setting</vt:lpstr>
      <vt:lpstr>2.2 Demographic groups</vt:lpstr>
      <vt:lpstr>Network Properties</vt:lpstr>
      <vt:lpstr>Network Properties</vt:lpstr>
      <vt:lpstr>Other properties</vt:lpstr>
      <vt:lpstr>Fairness Metrics- This represents the essence of assessing fairness in recommendation outcomes</vt:lpstr>
      <vt:lpstr>PowerPoint Presentation</vt:lpstr>
      <vt:lpstr>PowerPoint Presentation</vt:lpstr>
      <vt:lpstr>Experiments setup-Datasets </vt:lpstr>
      <vt:lpstr>PowerPoint Presentation</vt:lpstr>
      <vt:lpstr>PowerPoint Presentation</vt:lpstr>
      <vt:lpstr>Experiments setup</vt:lpstr>
      <vt:lpstr>PowerPoint Presentation</vt:lpstr>
      <vt:lpstr>RQ1: Fairness Evolution</vt:lpstr>
      <vt:lpstr>PowerPoint Presentation</vt:lpstr>
      <vt:lpstr>RQ2: Association between Fairness and Network Properties</vt:lpstr>
      <vt:lpstr>PowerPoint Presentation</vt:lpstr>
      <vt:lpstr>PowerPoint Presentation</vt:lpstr>
      <vt:lpstr>RQ3: Impact of Interventions</vt:lpstr>
      <vt:lpstr>PowerPoint Presentation</vt:lpstr>
      <vt:lpstr>PowerPoint Presentation</vt:lpstr>
      <vt:lpstr>Discussion</vt:lpstr>
      <vt:lpstr>PowerPoint Presentation</vt:lpstr>
      <vt:lpstr>Limitations</vt:lpstr>
      <vt:lpstr>Related work</vt:lpstr>
      <vt:lpstr>Conclusion</vt:lpstr>
      <vt:lpstr>Critical Thinking - from data, methods and theory </vt:lpstr>
      <vt:lpstr>Thank you for your listening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Yiting Tong</dc:creator>
  <cp:lastModifiedBy>Yiting Tong</cp:lastModifiedBy>
  <cp:revision>2</cp:revision>
  <dcterms:created xsi:type="dcterms:W3CDTF">2026-01-27T07:12:46Z</dcterms:created>
  <dcterms:modified xsi:type="dcterms:W3CDTF">2026-02-02T14:06:53Z</dcterms:modified>
</cp:coreProperties>
</file>

<file path=docProps/thumbnail.jpeg>
</file>